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9" r:id="rId2"/>
    <p:sldId id="269" r:id="rId3"/>
    <p:sldId id="274" r:id="rId4"/>
    <p:sldId id="273" r:id="rId5"/>
    <p:sldId id="350" r:id="rId6"/>
    <p:sldId id="351" r:id="rId7"/>
    <p:sldId id="348" r:id="rId8"/>
    <p:sldId id="352" r:id="rId9"/>
    <p:sldId id="355" r:id="rId10"/>
    <p:sldId id="291" r:id="rId11"/>
    <p:sldId id="359" r:id="rId12"/>
    <p:sldId id="35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5842" autoAdjust="0"/>
  </p:normalViewPr>
  <p:slideViewPr>
    <p:cSldViewPr>
      <p:cViewPr>
        <p:scale>
          <a:sx n="70" d="100"/>
          <a:sy n="70" d="100"/>
        </p:scale>
        <p:origin x="-1158" y="18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BCE864BF-9E33-49DF-AA25-E2FBBB6D545F}" type="datetimeFigureOut">
              <a:rPr lang="fa-IR" smtClean="0"/>
              <a:pPr/>
              <a:t>06/24/1436</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81DB916D-98EC-4C27-B0D4-DF58C75391B6}" type="slidenum">
              <a:rPr lang="fa-IR" smtClean="0"/>
              <a:pPr/>
              <a:t>‹#›</a:t>
            </a:fld>
            <a:endParaRPr lang="fa-IR"/>
          </a:p>
        </p:txBody>
      </p:sp>
    </p:spTree>
    <p:extLst>
      <p:ext uri="{BB962C8B-B14F-4D97-AF65-F5344CB8AC3E}">
        <p14:creationId xmlns:p14="http://schemas.microsoft.com/office/powerpoint/2010/main" val="3266442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BE0C8AD-776B-43D1-8D4C-3F0CE3590A2E}" type="datetimeFigureOut">
              <a:rPr lang="fa-IR" smtClean="0"/>
              <a:pPr/>
              <a:t>06/24/1436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D3C394A-B07C-452B-9CD9-C6F0492281D5}" type="slidenum">
              <a:rPr lang="fa-IR" smtClean="0"/>
              <a:pPr/>
              <a:t>‹#›</a:t>
            </a:fld>
            <a:endParaRPr lang="fa-IR"/>
          </a:p>
        </p:txBody>
      </p:sp>
    </p:spTree>
    <p:extLst>
      <p:ext uri="{BB962C8B-B14F-4D97-AF65-F5344CB8AC3E}">
        <p14:creationId xmlns:p14="http://schemas.microsoft.com/office/powerpoint/2010/main" val="188408432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dirty="0" smtClean="0">
                <a:cs typeface="B Mitra" pitchFamily="2" charset="-78"/>
              </a:rPr>
              <a:t>سارس در سال 1991  در کشور چین شناسایی شده  و در طی یکسال 8098 را مبتلا و 744 نفر نیز فوت کردند</a:t>
            </a:r>
          </a:p>
          <a:p>
            <a:pPr algn="r" rtl="1"/>
            <a:r>
              <a:rPr lang="fa-IR" dirty="0" smtClean="0">
                <a:solidFill>
                  <a:schemeClr val="tx1"/>
                </a:solidFill>
                <a:cs typeface="B Mitra" pitchFamily="2" charset="-78"/>
              </a:rPr>
              <a:t>مرس ازبهار 2012 با آلودگی 13 از تیم پزشکی بیمارستانی در اردن و چند ماه بعد مرد عربستانی با علائم موارد فوق فوت نمود که در این بیمار برای اولین بار ویروس مرس شناسایی گردید</a:t>
            </a:r>
          </a:p>
          <a:p>
            <a:endParaRPr lang="fa-IR" dirty="0"/>
          </a:p>
        </p:txBody>
      </p:sp>
      <p:sp>
        <p:nvSpPr>
          <p:cNvPr id="4" name="Slide Number Placeholder 3"/>
          <p:cNvSpPr>
            <a:spLocks noGrp="1"/>
          </p:cNvSpPr>
          <p:nvPr>
            <p:ph type="sldNum" sz="quarter" idx="10"/>
          </p:nvPr>
        </p:nvSpPr>
        <p:spPr/>
        <p:txBody>
          <a:bodyPr/>
          <a:lstStyle/>
          <a:p>
            <a:fld id="{9D3C394A-B07C-452B-9CD9-C6F0492281D5}" type="slidenum">
              <a:rPr lang="fa-IR" smtClean="0"/>
              <a:pPr/>
              <a:t>3</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9D3C394A-B07C-452B-9CD9-C6F0492281D5}" type="slidenum">
              <a:rPr lang="fa-IR" smtClean="0"/>
              <a:pPr/>
              <a:t>7</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9D3C394A-B07C-452B-9CD9-C6F0492281D5}" type="slidenum">
              <a:rPr lang="fa-IR" smtClean="0"/>
              <a:pPr/>
              <a:t>12</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764704"/>
            <a:ext cx="7772400" cy="1470025"/>
          </a:xfrm>
          <a:no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rtlCol="1">
            <a:normAutofit fontScale="90000"/>
          </a:bodyPr>
          <a:lstStyle/>
          <a:p>
            <a:pPr rtl="1" eaLnBrk="1" fontAlgn="auto" hangingPunct="1">
              <a:spcAft>
                <a:spcPts val="0"/>
              </a:spcAft>
              <a:defRPr/>
            </a:pPr>
            <a:r>
              <a:rPr lang="fa-IR" dirty="0" smtClean="0">
                <a:solidFill>
                  <a:srgbClr val="7030A0"/>
                </a:solidFill>
                <a:effectLst>
                  <a:outerShdw blurRad="38100" dist="38100" dir="2700000" algn="tl">
                    <a:srgbClr val="000000">
                      <a:alpha val="43137"/>
                    </a:srgbClr>
                  </a:outerShdw>
                </a:effectLst>
                <a:cs typeface="B Titr" pitchFamily="2" charset="-78"/>
              </a:rPr>
              <a:t>بيماري هاي تنفسي حاد نوپدید و بازپدید؛</a:t>
            </a:r>
            <a:r>
              <a:rPr lang="fa-IR" smtClean="0">
                <a:solidFill>
                  <a:srgbClr val="7030A0"/>
                </a:solidFill>
                <a:effectLst>
                  <a:outerShdw blurRad="38100" dist="38100" dir="2700000" algn="tl">
                    <a:srgbClr val="000000">
                      <a:alpha val="43137"/>
                    </a:srgbClr>
                  </a:outerShdw>
                </a:effectLst>
                <a:cs typeface="B Titr" pitchFamily="2" charset="-78"/>
              </a:rPr>
              <a:t/>
            </a:r>
            <a:br>
              <a:rPr lang="fa-IR" smtClean="0">
                <a:solidFill>
                  <a:srgbClr val="7030A0"/>
                </a:solidFill>
                <a:effectLst>
                  <a:outerShdw blurRad="38100" dist="38100" dir="2700000" algn="tl">
                    <a:srgbClr val="000000">
                      <a:alpha val="43137"/>
                    </a:srgbClr>
                  </a:outerShdw>
                </a:effectLst>
                <a:cs typeface="B Titr" pitchFamily="2" charset="-78"/>
              </a:rPr>
            </a:br>
            <a:r>
              <a:rPr lang="fa-IR" smtClean="0">
                <a:solidFill>
                  <a:srgbClr val="7030A0"/>
                </a:solidFill>
                <a:effectLst>
                  <a:outerShdw blurRad="38100" dist="38100" dir="2700000" algn="tl">
                    <a:srgbClr val="000000">
                      <a:alpha val="43137"/>
                    </a:srgbClr>
                  </a:outerShdw>
                </a:effectLst>
                <a:cs typeface="B Titr" pitchFamily="2" charset="-78"/>
              </a:rPr>
              <a:t> </a:t>
            </a:r>
            <a:r>
              <a:rPr lang="fa-IR" dirty="0" smtClean="0">
                <a:solidFill>
                  <a:srgbClr val="7030A0"/>
                </a:solidFill>
                <a:effectLst>
                  <a:outerShdw blurRad="38100" dist="38100" dir="2700000" algn="tl">
                    <a:srgbClr val="000000">
                      <a:alpha val="43137"/>
                    </a:srgbClr>
                  </a:outerShdw>
                </a:effectLst>
                <a:cs typeface="B Titr" pitchFamily="2" charset="-78"/>
              </a:rPr>
              <a:t>كوروناويروس </a:t>
            </a:r>
            <a:r>
              <a:rPr lang="en-US" dirty="0" smtClean="0">
                <a:solidFill>
                  <a:srgbClr val="7030A0"/>
                </a:solidFill>
                <a:effectLst>
                  <a:outerShdw blurRad="38100" dist="38100" dir="2700000" algn="tl">
                    <a:srgbClr val="000000">
                      <a:alpha val="43137"/>
                    </a:srgbClr>
                  </a:outerShdw>
                </a:effectLst>
                <a:cs typeface="B Titr" pitchFamily="2" charset="-78"/>
              </a:rPr>
              <a:t>MERS</a:t>
            </a:r>
            <a:endParaRPr lang="fa-IR" dirty="0">
              <a:solidFill>
                <a:srgbClr val="7030A0"/>
              </a:solidFill>
              <a:effectLst>
                <a:outerShdw blurRad="38100" dist="38100" dir="2700000" algn="tl">
                  <a:srgbClr val="000000">
                    <a:alpha val="43137"/>
                  </a:srgbClr>
                </a:outerShdw>
              </a:effectLst>
              <a:cs typeface="B Titr" pitchFamily="2" charset="-78"/>
            </a:endParaRPr>
          </a:p>
        </p:txBody>
      </p:sp>
      <p:sp>
        <p:nvSpPr>
          <p:cNvPr id="3" name="Subtitle 2"/>
          <p:cNvSpPr>
            <a:spLocks noGrp="1"/>
          </p:cNvSpPr>
          <p:nvPr>
            <p:ph type="subTitle" idx="1"/>
          </p:nvPr>
        </p:nvSpPr>
        <p:spPr>
          <a:xfrm>
            <a:off x="1371600" y="4437063"/>
            <a:ext cx="6400800" cy="1201737"/>
          </a:xfrm>
        </p:spPr>
        <p:txBody>
          <a:bodyPr rtlCol="1">
            <a:normAutofit fontScale="85000" lnSpcReduction="20000"/>
          </a:bodyPr>
          <a:lstStyle/>
          <a:p>
            <a:pPr eaLnBrk="1" fontAlgn="auto" hangingPunct="1">
              <a:spcAft>
                <a:spcPts val="0"/>
              </a:spcAft>
              <a:defRPr/>
            </a:pPr>
            <a:r>
              <a:rPr lang="fa-IR" sz="2800" dirty="0" smtClean="0">
                <a:solidFill>
                  <a:srgbClr val="0070C0"/>
                </a:solidFill>
                <a:effectLst>
                  <a:outerShdw blurRad="38100" dist="38100" dir="2700000" algn="tl">
                    <a:srgbClr val="000000">
                      <a:alpha val="43137"/>
                    </a:srgbClr>
                  </a:outerShdw>
                </a:effectLst>
                <a:cs typeface="B Nazanin" pitchFamily="2" charset="-78"/>
              </a:rPr>
              <a:t>دكتر مهدی محمدزاده</a:t>
            </a:r>
          </a:p>
          <a:p>
            <a:pPr eaLnBrk="1" fontAlgn="auto" hangingPunct="1">
              <a:spcAft>
                <a:spcPts val="0"/>
              </a:spcAft>
              <a:defRPr/>
            </a:pPr>
            <a:r>
              <a:rPr lang="fa-IR" sz="2800" dirty="0" smtClean="0">
                <a:solidFill>
                  <a:srgbClr val="0070C0"/>
                </a:solidFill>
                <a:effectLst>
                  <a:outerShdw blurRad="38100" dist="38100" dir="2700000" algn="tl">
                    <a:srgbClr val="000000">
                      <a:alpha val="43137"/>
                    </a:srgbClr>
                  </a:outerShdw>
                </a:effectLst>
                <a:cs typeface="B Nazanin" pitchFamily="2" charset="-78"/>
              </a:rPr>
              <a:t>گروه پیشگیری و مبارزه با بيماري هاي واگير</a:t>
            </a:r>
          </a:p>
          <a:p>
            <a:pPr eaLnBrk="1" fontAlgn="auto" hangingPunct="1">
              <a:spcAft>
                <a:spcPts val="0"/>
              </a:spcAft>
              <a:defRPr/>
            </a:pPr>
            <a:r>
              <a:rPr lang="fa-IR" sz="2800" dirty="0" smtClean="0">
                <a:solidFill>
                  <a:srgbClr val="0070C0"/>
                </a:solidFill>
                <a:effectLst>
                  <a:outerShdw blurRad="38100" dist="38100" dir="2700000" algn="tl">
                    <a:srgbClr val="000000">
                      <a:alpha val="43137"/>
                    </a:srgbClr>
                  </a:outerShdw>
                </a:effectLst>
                <a:cs typeface="B Nazanin" pitchFamily="2" charset="-78"/>
              </a:rPr>
              <a:t>24 فروردین 1394</a:t>
            </a:r>
            <a:endParaRPr lang="fa-IR" sz="2800" dirty="0">
              <a:solidFill>
                <a:srgbClr val="0070C0"/>
              </a:solidFill>
              <a:effectLst>
                <a:outerShdw blurRad="38100" dist="38100" dir="2700000" algn="tl">
                  <a:srgbClr val="000000">
                    <a:alpha val="43137"/>
                  </a:srgbClr>
                </a:outerShdw>
              </a:effectLst>
              <a:cs typeface="B Nazanin" pitchFamily="2" charset="-78"/>
            </a:endParaRPr>
          </a:p>
        </p:txBody>
      </p:sp>
      <p:pic>
        <p:nvPicPr>
          <p:cNvPr id="2054" name="Picture 3" descr="imagesm.jpg"/>
          <p:cNvPicPr>
            <a:picLocks noChangeAspect="1"/>
          </p:cNvPicPr>
          <p:nvPr/>
        </p:nvPicPr>
        <p:blipFill>
          <a:blip r:embed="rId2"/>
          <a:srcRect/>
          <a:stretch>
            <a:fillRect/>
          </a:stretch>
        </p:blipFill>
        <p:spPr bwMode="auto">
          <a:xfrm>
            <a:off x="3405188" y="2447925"/>
            <a:ext cx="2333625" cy="1962150"/>
          </a:xfrm>
          <a:prstGeom prst="rect">
            <a:avLst/>
          </a:prstGeom>
          <a:noFill/>
          <a:ln w="9525">
            <a:noFill/>
            <a:miter lim="800000"/>
            <a:headEnd/>
            <a:tailEnd/>
          </a:ln>
        </p:spPr>
      </p:pic>
      <p:pic>
        <p:nvPicPr>
          <p:cNvPr id="2056" name="Picture 8" descr="H:\كوروناويروس\سسسimages.jpeg"/>
          <p:cNvPicPr>
            <a:picLocks noChangeAspect="1" noChangeArrowheads="1"/>
          </p:cNvPicPr>
          <p:nvPr/>
        </p:nvPicPr>
        <p:blipFill>
          <a:blip r:embed="rId3"/>
          <a:srcRect/>
          <a:stretch>
            <a:fillRect/>
          </a:stretch>
        </p:blipFill>
        <p:spPr bwMode="auto">
          <a:xfrm>
            <a:off x="684213" y="2505075"/>
            <a:ext cx="2466975" cy="1847850"/>
          </a:xfrm>
          <a:prstGeom prst="rect">
            <a:avLst/>
          </a:prstGeom>
          <a:noFill/>
          <a:ln w="9525">
            <a:noFill/>
            <a:miter lim="800000"/>
            <a:headEnd/>
            <a:tailEnd/>
          </a:ln>
        </p:spPr>
      </p:pic>
      <p:pic>
        <p:nvPicPr>
          <p:cNvPr id="2057" name="Picture 9" descr="H:\كوروناويروس\coronavirus.jpg"/>
          <p:cNvPicPr>
            <a:picLocks noChangeAspect="1" noChangeArrowheads="1"/>
          </p:cNvPicPr>
          <p:nvPr/>
        </p:nvPicPr>
        <p:blipFill>
          <a:blip r:embed="rId4"/>
          <a:srcRect/>
          <a:stretch>
            <a:fillRect/>
          </a:stretch>
        </p:blipFill>
        <p:spPr bwMode="auto">
          <a:xfrm>
            <a:off x="5940425" y="2447925"/>
            <a:ext cx="1825625"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0"/>
            <a:ext cx="8229600" cy="990600"/>
          </a:xfrm>
        </p:spPr>
        <p:txBody>
          <a:bodyPr/>
          <a:lstStyle/>
          <a:p>
            <a:r>
              <a:rPr lang="fa-IR" b="1" dirty="0" smtClean="0">
                <a:cs typeface="B Titr" pitchFamily="2" charset="-78"/>
              </a:rPr>
              <a:t>وضعيت فعلي جهان</a:t>
            </a:r>
          </a:p>
        </p:txBody>
      </p:sp>
      <p:sp>
        <p:nvSpPr>
          <p:cNvPr id="34819" name="Content Placeholder 2"/>
          <p:cNvSpPr>
            <a:spLocks noGrp="1"/>
          </p:cNvSpPr>
          <p:nvPr>
            <p:ph idx="1"/>
          </p:nvPr>
        </p:nvSpPr>
        <p:spPr>
          <a:xfrm>
            <a:off x="152400" y="990600"/>
            <a:ext cx="8839200" cy="5135563"/>
          </a:xfrm>
        </p:spPr>
        <p:txBody>
          <a:bodyPr/>
          <a:lstStyle/>
          <a:p>
            <a:pPr algn="r" rtl="1"/>
            <a:r>
              <a:rPr lang="fa-IR" dirty="0" smtClean="0">
                <a:cs typeface="B Nazanin" pitchFamily="2" charset="-78"/>
              </a:rPr>
              <a:t>تعداد1102 مورد تایید شده تا 20 فروردین94</a:t>
            </a:r>
          </a:p>
          <a:p>
            <a:pPr algn="r" rtl="1"/>
            <a:r>
              <a:rPr lang="fa-IR" dirty="0" smtClean="0">
                <a:cs typeface="B Nazanin" pitchFamily="2" charset="-78"/>
              </a:rPr>
              <a:t>تعداد 416مورد فوت تا 20 فروردین94 </a:t>
            </a:r>
          </a:p>
          <a:p>
            <a:pPr algn="r" rtl="1"/>
            <a:r>
              <a:rPr lang="fa-IR" dirty="0" smtClean="0">
                <a:cs typeface="B Nazanin" pitchFamily="2" charset="-78"/>
              </a:rPr>
              <a:t>از 4 اسفندتا 20 فروردین 76 مورد جدید و40 مورد فوت(38%)</a:t>
            </a:r>
          </a:p>
        </p:txBody>
      </p:sp>
      <p:pic>
        <p:nvPicPr>
          <p:cNvPr id="34820" name="Picture 2" descr="K:\كوروناويروس\sa.jpg"/>
          <p:cNvPicPr>
            <a:picLocks noChangeAspect="1" noChangeArrowheads="1"/>
          </p:cNvPicPr>
          <p:nvPr/>
        </p:nvPicPr>
        <p:blipFill>
          <a:blip r:embed="rId2"/>
          <a:srcRect/>
          <a:stretch>
            <a:fillRect/>
          </a:stretch>
        </p:blipFill>
        <p:spPr bwMode="auto">
          <a:xfrm>
            <a:off x="381000" y="2971800"/>
            <a:ext cx="5035550" cy="3352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28600" y="152400"/>
            <a:ext cx="8534400" cy="6705600"/>
          </a:xfrm>
        </p:spPr>
        <p:txBody>
          <a:bodyPr>
            <a:normAutofit fontScale="47500" lnSpcReduction="20000"/>
          </a:bodyPr>
          <a:lstStyle/>
          <a:p>
            <a:pPr rtl="1"/>
            <a:r>
              <a:rPr lang="fa-IR" sz="5100" u="sng" dirty="0" smtClean="0">
                <a:solidFill>
                  <a:srgbClr val="FF0000"/>
                </a:solidFill>
                <a:cs typeface="B Titr" pitchFamily="2" charset="-78"/>
              </a:rPr>
              <a:t>تعریف مورد مشکوک بیماری</a:t>
            </a:r>
            <a:endParaRPr lang="en-US" sz="5100" u="sng" dirty="0" smtClean="0">
              <a:solidFill>
                <a:srgbClr val="FF0000"/>
              </a:solidFill>
              <a:cs typeface="B Titr" pitchFamily="2" charset="-78"/>
            </a:endParaRPr>
          </a:p>
          <a:p>
            <a:pPr algn="r" rtl="1">
              <a:lnSpc>
                <a:spcPct val="170000"/>
              </a:lnSpc>
            </a:pPr>
            <a:r>
              <a:rPr lang="fa-IR" sz="3600" dirty="0" smtClean="0">
                <a:solidFill>
                  <a:schemeClr val="tx1"/>
                </a:solidFill>
                <a:cs typeface="B Mitra" pitchFamily="2" charset="-78"/>
              </a:rPr>
              <a:t>مورد مظنون یا مشکوک( فردی که نیاز است از نظر کوروناویروس </a:t>
            </a:r>
            <a:r>
              <a:rPr lang="en-US" sz="3600" dirty="0" smtClean="0">
                <a:solidFill>
                  <a:schemeClr val="tx1"/>
                </a:solidFill>
                <a:cs typeface="B Mitra" pitchFamily="2" charset="-78"/>
              </a:rPr>
              <a:t>MERS</a:t>
            </a:r>
            <a:r>
              <a:rPr lang="fa-IR" sz="3600" dirty="0" smtClean="0">
                <a:solidFill>
                  <a:schemeClr val="tx1"/>
                </a:solidFill>
                <a:cs typeface="B Mitra" pitchFamily="2" charset="-78"/>
              </a:rPr>
              <a:t> تحت نمونه گیری قرار گیرد):</a:t>
            </a:r>
            <a:endParaRPr lang="en-US" sz="3600" dirty="0" smtClean="0">
              <a:solidFill>
                <a:schemeClr val="tx1"/>
              </a:solidFill>
              <a:cs typeface="B Mitra" pitchFamily="2" charset="-78"/>
            </a:endParaRPr>
          </a:p>
          <a:p>
            <a:pPr algn="r" rtl="1">
              <a:lnSpc>
                <a:spcPct val="170000"/>
              </a:lnSpc>
            </a:pPr>
            <a:r>
              <a:rPr lang="fa-IR" sz="2900" dirty="0" smtClean="0">
                <a:solidFill>
                  <a:schemeClr val="tx1"/>
                </a:solidFill>
                <a:cs typeface="B Titr" pitchFamily="2" charset="-78"/>
              </a:rPr>
              <a:t>فردی است </a:t>
            </a:r>
            <a:r>
              <a:rPr lang="fa-IR" sz="2900" dirty="0" smtClean="0">
                <a:solidFill>
                  <a:srgbClr val="FF0000"/>
                </a:solidFill>
                <a:cs typeface="B Titr" pitchFamily="2" charset="-78"/>
              </a:rPr>
              <a:t>"تبدار" </a:t>
            </a:r>
            <a:r>
              <a:rPr lang="fa-IR" sz="2900" dirty="0" smtClean="0">
                <a:solidFill>
                  <a:schemeClr val="tx1"/>
                </a:solidFill>
                <a:cs typeface="B Titr" pitchFamily="2" charset="-78"/>
              </a:rPr>
              <a:t>که با توجه به شواهد رادیولوژیک یا بالینی (الگوی تنفس، مشاهده و سمع ریه، غلظت اکسیژن خون، علایم حیاتی) </a:t>
            </a:r>
            <a:r>
              <a:rPr lang="fa-IR" sz="2900" dirty="0" smtClean="0">
                <a:solidFill>
                  <a:srgbClr val="FF0000"/>
                </a:solidFill>
                <a:cs typeface="B Titr" pitchFamily="2" charset="-78"/>
              </a:rPr>
              <a:t>دچار سندروم دشواری تنفسی حاد</a:t>
            </a:r>
            <a:r>
              <a:rPr lang="fa-IR" sz="2900" dirty="0" smtClean="0">
                <a:cs typeface="B Titr" pitchFamily="2" charset="-78"/>
              </a:rPr>
              <a:t> </a:t>
            </a:r>
            <a:r>
              <a:rPr lang="fa-IR" sz="2900" dirty="0" smtClean="0">
                <a:solidFill>
                  <a:schemeClr val="tx1"/>
                </a:solidFill>
                <a:cs typeface="B Titr" pitchFamily="2" charset="-78"/>
              </a:rPr>
              <a:t>( </a:t>
            </a:r>
            <a:r>
              <a:rPr lang="en-US" sz="2900" dirty="0" smtClean="0">
                <a:solidFill>
                  <a:schemeClr val="tx1"/>
                </a:solidFill>
                <a:cs typeface="B Titr" pitchFamily="2" charset="-78"/>
              </a:rPr>
              <a:t>ARDS</a:t>
            </a:r>
            <a:r>
              <a:rPr lang="fa-IR" sz="2900" dirty="0" smtClean="0">
                <a:solidFill>
                  <a:schemeClr val="tx1"/>
                </a:solidFill>
                <a:cs typeface="B Titr" pitchFamily="2" charset="-78"/>
              </a:rPr>
              <a:t>) یا </a:t>
            </a:r>
            <a:r>
              <a:rPr lang="fa-IR" sz="2900" dirty="0" smtClean="0">
                <a:solidFill>
                  <a:srgbClr val="FF0000"/>
                </a:solidFill>
                <a:cs typeface="B Titr" pitchFamily="2" charset="-78"/>
              </a:rPr>
              <a:t>پنومونی</a:t>
            </a:r>
            <a:r>
              <a:rPr lang="fa-IR" sz="2900" dirty="0" smtClean="0">
                <a:solidFill>
                  <a:schemeClr val="tx1"/>
                </a:solidFill>
                <a:cs typeface="B Titr" pitchFamily="2" charset="-78"/>
              </a:rPr>
              <a:t> شده باشد (</a:t>
            </a:r>
            <a:r>
              <a:rPr lang="en-US" sz="2900" dirty="0" smtClean="0">
                <a:solidFill>
                  <a:schemeClr val="tx1"/>
                </a:solidFill>
                <a:cs typeface="B Titr" pitchFamily="2" charset="-78"/>
              </a:rPr>
              <a:t>SARI</a:t>
            </a:r>
            <a:r>
              <a:rPr lang="fa-IR" sz="2900" dirty="0" smtClean="0">
                <a:solidFill>
                  <a:schemeClr val="tx1"/>
                </a:solidFill>
                <a:cs typeface="B Titr" pitchFamily="2" charset="-78"/>
              </a:rPr>
              <a:t>) و </a:t>
            </a:r>
            <a:r>
              <a:rPr lang="fa-IR" sz="2900" dirty="0" smtClean="0">
                <a:solidFill>
                  <a:srgbClr val="FF0000"/>
                </a:solidFill>
                <a:cs typeface="B Titr" pitchFamily="2" charset="-78"/>
              </a:rPr>
              <a:t>حداقل دارای یکی از شروط ذیل </a:t>
            </a:r>
            <a:r>
              <a:rPr lang="fa-IR" sz="2900" dirty="0" smtClean="0">
                <a:solidFill>
                  <a:schemeClr val="tx1"/>
                </a:solidFill>
                <a:cs typeface="B Titr" pitchFamily="2" charset="-78"/>
              </a:rPr>
              <a:t>نیز باشد:</a:t>
            </a:r>
            <a:endParaRPr lang="en-US" sz="2900" dirty="0" smtClean="0">
              <a:solidFill>
                <a:schemeClr val="tx1"/>
              </a:solidFill>
              <a:cs typeface="B Titr" pitchFamily="2" charset="-78"/>
            </a:endParaRPr>
          </a:p>
          <a:p>
            <a:pPr lvl="0" algn="r" rtl="1">
              <a:lnSpc>
                <a:spcPct val="170000"/>
              </a:lnSpc>
            </a:pPr>
            <a:r>
              <a:rPr lang="fa-IR" sz="3600" dirty="0" smtClean="0">
                <a:solidFill>
                  <a:schemeClr val="tx1"/>
                </a:solidFill>
                <a:cs typeface="B Titr" pitchFamily="2" charset="-78"/>
              </a:rPr>
              <a:t>1</a:t>
            </a:r>
            <a:r>
              <a:rPr lang="fa-IR" sz="3600" dirty="0" smtClean="0">
                <a:solidFill>
                  <a:schemeClr val="tx1"/>
                </a:solidFill>
                <a:cs typeface="B Mitra" pitchFamily="2" charset="-78"/>
              </a:rPr>
              <a:t> - </a:t>
            </a:r>
            <a:r>
              <a:rPr lang="fa-IR" sz="3600" dirty="0" smtClean="0">
                <a:solidFill>
                  <a:schemeClr val="tx1"/>
                </a:solidFill>
                <a:cs typeface="B Titr" pitchFamily="2" charset="-78"/>
              </a:rPr>
              <a:t>سابقه سفر به کشورهای واقع در شبه جزیره عربستان : </a:t>
            </a:r>
            <a:r>
              <a:rPr lang="fa-IR" sz="3600" dirty="0" smtClean="0">
                <a:solidFill>
                  <a:schemeClr val="tx1"/>
                </a:solidFill>
                <a:cs typeface="B Mitra" pitchFamily="2" charset="-78"/>
              </a:rPr>
              <a:t>کشورهای که در حال حاضر ویروس </a:t>
            </a:r>
            <a:r>
              <a:rPr lang="en-US" sz="3600" dirty="0" smtClean="0">
                <a:solidFill>
                  <a:schemeClr val="tx1"/>
                </a:solidFill>
                <a:cs typeface="B Mitra" pitchFamily="2" charset="-78"/>
              </a:rPr>
              <a:t>MERS</a:t>
            </a:r>
            <a:r>
              <a:rPr lang="fa-IR" sz="3600" dirty="0" smtClean="0">
                <a:solidFill>
                  <a:schemeClr val="tx1"/>
                </a:solidFill>
                <a:cs typeface="B Mitra" pitchFamily="2" charset="-78"/>
              </a:rPr>
              <a:t> در آنجا در حال گردش است شامل </a:t>
            </a:r>
            <a:r>
              <a:rPr lang="fa-IR" sz="3600" dirty="0" smtClean="0">
                <a:solidFill>
                  <a:schemeClr val="tx1"/>
                </a:solidFill>
                <a:cs typeface="B Titr" pitchFamily="2" charset="-78"/>
              </a:rPr>
              <a:t>عربستان ، اردن، امارات متحده عربی، عمان، قطر، یمن</a:t>
            </a:r>
            <a:r>
              <a:rPr lang="fa-IR" sz="3600" dirty="0" smtClean="0">
                <a:solidFill>
                  <a:schemeClr val="tx1"/>
                </a:solidFill>
                <a:cs typeface="B Mitra" pitchFamily="2" charset="-78"/>
              </a:rPr>
              <a:t>( کویت، بحرین، عراق، لبنان در حال حاضر مشمول این دستورالعمل نیستند و در صورت اضافه شدن در آینده اعلام خواهند شد): یا</a:t>
            </a:r>
            <a:endParaRPr lang="en-US" sz="3600" dirty="0" smtClean="0">
              <a:solidFill>
                <a:schemeClr val="tx1"/>
              </a:solidFill>
              <a:cs typeface="B Mitra" pitchFamily="2" charset="-78"/>
            </a:endParaRPr>
          </a:p>
          <a:p>
            <a:pPr lvl="0" algn="r" rtl="1">
              <a:lnSpc>
                <a:spcPct val="170000"/>
              </a:lnSpc>
            </a:pPr>
            <a:r>
              <a:rPr lang="fa-IR" sz="3600" dirty="0" smtClean="0">
                <a:solidFill>
                  <a:schemeClr val="tx1"/>
                </a:solidFill>
                <a:cs typeface="B Titr" pitchFamily="2" charset="-78"/>
              </a:rPr>
              <a:t>2</a:t>
            </a:r>
            <a:r>
              <a:rPr lang="fa-IR" sz="3600" dirty="0" smtClean="0">
                <a:solidFill>
                  <a:schemeClr val="tx1"/>
                </a:solidFill>
                <a:cs typeface="B Mitra" pitchFamily="2" charset="-78"/>
              </a:rPr>
              <a:t> - </a:t>
            </a:r>
            <a:r>
              <a:rPr lang="fa-IR" sz="3600" dirty="0" smtClean="0">
                <a:solidFill>
                  <a:schemeClr val="tx1"/>
                </a:solidFill>
                <a:cs typeface="B Titr" pitchFamily="2" charset="-78"/>
              </a:rPr>
              <a:t>تماس نزدیک با مسافر ی که دارای بیمار علامتداربوده</a:t>
            </a:r>
            <a:r>
              <a:rPr lang="fa-IR" sz="3600" dirty="0" smtClean="0">
                <a:solidFill>
                  <a:schemeClr val="tx1"/>
                </a:solidFill>
                <a:cs typeface="B Mitra" pitchFamily="2" charset="-78"/>
              </a:rPr>
              <a:t> و از سفر از یکی از شهرهای عربی فوق الذکر باز گشته و سپس در عرض 14 روز از بازگشت دارای علایم تنفسی حاد ( با هر درجه ای از شدت بیماری و نه لزوما پنومونی و بدون توجه به نتایج آزمایشگاهی وی) بوده است</a:t>
            </a:r>
          </a:p>
          <a:p>
            <a:pPr lvl="0" algn="r" rtl="1">
              <a:lnSpc>
                <a:spcPct val="170000"/>
              </a:lnSpc>
            </a:pPr>
            <a:r>
              <a:rPr lang="fa-IR" sz="3600" dirty="0" smtClean="0">
                <a:solidFill>
                  <a:schemeClr val="tx1"/>
                </a:solidFill>
                <a:cs typeface="B Titr" pitchFamily="2" charset="-78"/>
              </a:rPr>
              <a:t>3 </a:t>
            </a:r>
            <a:r>
              <a:rPr lang="fa-IR" sz="3600" dirty="0" smtClean="0">
                <a:solidFill>
                  <a:schemeClr val="tx1"/>
                </a:solidFill>
                <a:cs typeface="B Mitra" pitchFamily="2" charset="-78"/>
              </a:rPr>
              <a:t>– عضو یک خوشه از بیمارانی باشد که دچار بیماری تنفسی حاد شدید (</a:t>
            </a:r>
            <a:r>
              <a:rPr lang="en-US" sz="3600" dirty="0" smtClean="0">
                <a:solidFill>
                  <a:schemeClr val="tx1"/>
                </a:solidFill>
                <a:cs typeface="B Titr" pitchFamily="2" charset="-78"/>
              </a:rPr>
              <a:t>SARI</a:t>
            </a:r>
            <a:r>
              <a:rPr lang="fa-IR" sz="3600" dirty="0" smtClean="0">
                <a:solidFill>
                  <a:schemeClr val="tx1"/>
                </a:solidFill>
                <a:cs typeface="B Titr" pitchFamily="2" charset="-78"/>
              </a:rPr>
              <a:t> ) با علت نا معلوم که نیاز به بستری داشته اند باشد ، که علت بیماری آن خوشه از بیماران نا معلوم باقی مانده است</a:t>
            </a:r>
            <a:endParaRPr lang="fa-IR" sz="3600" dirty="0" smtClean="0">
              <a:solidFill>
                <a:schemeClr val="tx1"/>
              </a:solidFill>
              <a:cs typeface="B Mitra" pitchFamily="2" charset="-78"/>
            </a:endParaRPr>
          </a:p>
          <a:p>
            <a:pPr lvl="0" algn="r" rtl="1">
              <a:lnSpc>
                <a:spcPct val="170000"/>
              </a:lnSpc>
            </a:pPr>
            <a:endParaRPr lang="en-US" sz="3600" dirty="0" smtClean="0">
              <a:solidFill>
                <a:schemeClr val="tx1"/>
              </a:solidFill>
              <a:cs typeface="B Mitra" pitchFamily="2" charset="-78"/>
            </a:endParaRPr>
          </a:p>
          <a:p>
            <a:pPr algn="r" rtl="1">
              <a:lnSpc>
                <a:spcPct val="170000"/>
              </a:lnSpc>
            </a:pPr>
            <a:r>
              <a:rPr lang="fa-IR" sz="3600" dirty="0" smtClean="0">
                <a:solidFill>
                  <a:schemeClr val="tx1"/>
                </a:solidFill>
                <a:cs typeface="B Mitra" pitchFamily="2" charset="-78"/>
              </a:rPr>
              <a:t>( </a:t>
            </a:r>
            <a:r>
              <a:rPr lang="fa-IR" sz="3600" b="1" dirty="0" smtClean="0">
                <a:solidFill>
                  <a:schemeClr val="tx1"/>
                </a:solidFill>
                <a:cs typeface="B Mitra" pitchFamily="2" charset="-78"/>
              </a:rPr>
              <a:t>تماس نزدیک: مراقب نمودن بیمار در خانه یا بیمارستان یا سایر تماسهایی که مانند مراقبت از بیمار باعث برخورد نزدیک با فرد بیمار تبدار و دارای علایم بیماری گردد، همچنین کسانی که با فرد بیمار علامت دار زندگی میکنند و یا به ملاقات بیمار می روند</a:t>
            </a:r>
            <a:r>
              <a:rPr lang="fa-IR" dirty="0" smtClean="0">
                <a:solidFill>
                  <a:schemeClr val="tx1"/>
                </a:solidFill>
                <a:cs typeface="B Mitra" pitchFamily="2" charset="-78"/>
              </a:rPr>
              <a:t>)</a:t>
            </a:r>
            <a:endParaRPr lang="en-US" dirty="0" smtClean="0">
              <a:solidFill>
                <a:schemeClr val="tx1"/>
              </a:solidFill>
              <a:cs typeface="B Mitra" pitchFamily="2" charset="-78"/>
            </a:endParaRPr>
          </a:p>
          <a:p>
            <a:pPr algn="r"/>
            <a:endParaRPr lang="fa-IR"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I:\honari\P7161840.JPG"/>
          <p:cNvPicPr>
            <a:picLocks noGrp="1" noChangeAspect="1" noChangeArrowheads="1"/>
          </p:cNvPicPr>
          <p:nvPr>
            <p:ph idx="1"/>
          </p:nvPr>
        </p:nvPicPr>
        <p:blipFill>
          <a:blip r:embed="rId3"/>
          <a:srcRect/>
          <a:stretch>
            <a:fillRect/>
          </a:stretch>
        </p:blipFill>
        <p:spPr bwMode="auto">
          <a:xfrm>
            <a:off x="0" y="0"/>
            <a:ext cx="9144000" cy="6858000"/>
          </a:xfrm>
          <a:prstGeom prst="rect">
            <a:avLst/>
          </a:prstGeom>
          <a:noFill/>
        </p:spPr>
      </p:pic>
      <p:sp>
        <p:nvSpPr>
          <p:cNvPr id="5" name="Rectangle 4"/>
          <p:cNvSpPr/>
          <p:nvPr/>
        </p:nvSpPr>
        <p:spPr>
          <a:xfrm>
            <a:off x="457200" y="3581400"/>
            <a:ext cx="2133600" cy="281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800" dirty="0" smtClean="0">
                <a:cs typeface="B Titr" pitchFamily="2" charset="-78"/>
              </a:rPr>
              <a:t>با تشکر از توجه شما</a:t>
            </a:r>
            <a:endParaRPr lang="fa-IR" sz="4800" dirty="0">
              <a:cs typeface="B Titr"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cs typeface="Times New Roman" pitchFamily="18" charset="0"/>
              </a:rPr>
              <a:t>In human</a:t>
            </a:r>
            <a:endParaRPr lang="fa-IR" smtClean="0"/>
          </a:p>
        </p:txBody>
      </p:sp>
      <p:sp>
        <p:nvSpPr>
          <p:cNvPr id="3" name="Content Placeholder 2"/>
          <p:cNvSpPr>
            <a:spLocks noGrp="1"/>
          </p:cNvSpPr>
          <p:nvPr>
            <p:ph idx="1"/>
          </p:nvPr>
        </p:nvSpPr>
        <p:spPr/>
        <p:txBody>
          <a:bodyPr rtlCol="1">
            <a:normAutofit/>
          </a:bodyPr>
          <a:lstStyle/>
          <a:p>
            <a:pPr algn="ctr" eaLnBrk="1" fontAlgn="auto" hangingPunct="1">
              <a:spcAft>
                <a:spcPts val="0"/>
              </a:spcAft>
              <a:defRPr/>
            </a:pPr>
            <a:r>
              <a:rPr lang="en-US" dirty="0" smtClean="0"/>
              <a:t>HCoV-229e </a:t>
            </a:r>
          </a:p>
          <a:p>
            <a:pPr algn="ctr" eaLnBrk="1" fontAlgn="auto" hangingPunct="1">
              <a:spcAft>
                <a:spcPts val="0"/>
              </a:spcAft>
              <a:defRPr/>
            </a:pPr>
            <a:r>
              <a:rPr lang="en-US" dirty="0" smtClean="0"/>
              <a:t>HCoV-OC43 </a:t>
            </a:r>
          </a:p>
          <a:p>
            <a:pPr algn="ctr" eaLnBrk="1" fontAlgn="auto" hangingPunct="1">
              <a:spcAft>
                <a:spcPts val="0"/>
              </a:spcAft>
              <a:defRPr/>
            </a:pPr>
            <a:r>
              <a:rPr lang="en-US" i="1" dirty="0" smtClean="0">
                <a:solidFill>
                  <a:schemeClr val="accent5">
                    <a:lumMod val="75000"/>
                  </a:schemeClr>
                </a:solidFill>
              </a:rPr>
              <a:t>NL63</a:t>
            </a:r>
            <a:r>
              <a:rPr lang="en-US" dirty="0" smtClean="0"/>
              <a:t>: </a:t>
            </a:r>
            <a:r>
              <a:rPr lang="en-US" sz="2800" dirty="0" smtClean="0"/>
              <a:t>croup</a:t>
            </a:r>
            <a:endParaRPr lang="en-US" dirty="0" smtClean="0"/>
          </a:p>
          <a:p>
            <a:pPr algn="ctr" eaLnBrk="1" fontAlgn="auto" hangingPunct="1">
              <a:spcAft>
                <a:spcPts val="0"/>
              </a:spcAft>
              <a:defRPr/>
            </a:pPr>
            <a:r>
              <a:rPr lang="en-US" dirty="0" smtClean="0"/>
              <a:t>HCoV-HKU1 </a:t>
            </a:r>
          </a:p>
          <a:p>
            <a:pPr algn="ctr" eaLnBrk="1" fontAlgn="auto" hangingPunct="1">
              <a:spcAft>
                <a:spcPts val="0"/>
              </a:spcAft>
              <a:defRPr/>
            </a:pPr>
            <a:r>
              <a:rPr lang="en-US" dirty="0" smtClean="0">
                <a:solidFill>
                  <a:srgbClr val="FF0000"/>
                </a:solidFill>
              </a:rPr>
              <a:t>SARS</a:t>
            </a:r>
          </a:p>
          <a:p>
            <a:pPr algn="ctr" eaLnBrk="1" fontAlgn="auto" hangingPunct="1">
              <a:spcAft>
                <a:spcPts val="0"/>
              </a:spcAft>
              <a:defRPr/>
            </a:pPr>
            <a:r>
              <a:rPr lang="en-US" dirty="0" smtClean="0">
                <a:solidFill>
                  <a:srgbClr val="FF0000"/>
                </a:solidFill>
              </a:rPr>
              <a:t>MERS</a:t>
            </a:r>
          </a:p>
          <a:p>
            <a:pPr algn="ctr" eaLnBrk="1" fontAlgn="auto" hangingPunct="1">
              <a:spcAft>
                <a:spcPts val="0"/>
              </a:spcAft>
              <a:defRPr/>
            </a:pPr>
            <a:r>
              <a:rPr lang="en-US" dirty="0" smtClean="0"/>
              <a:t>…</a:t>
            </a:r>
            <a:endParaRPr lang="fa-IR" dirty="0"/>
          </a:p>
        </p:txBody>
      </p:sp>
      <p:sp>
        <p:nvSpPr>
          <p:cNvPr id="12292" name="AutoShape 2" descr="http://www.expertconsultbook.com/expertconsult/p/bbmapAsset?appID=NGE&amp;isbn=978-0-443-06839-3&amp;eid=4-u1.0-B978-0-443-06839-3..00155-7..f155-002-9780443068393&amp;assetType=full"/>
          <p:cNvSpPr>
            <a:spLocks noChangeAspect="1" noChangeArrowheads="1"/>
          </p:cNvSpPr>
          <p:nvPr/>
        </p:nvSpPr>
        <p:spPr bwMode="auto">
          <a:xfrm>
            <a:off x="8923338" y="-144463"/>
            <a:ext cx="304800" cy="304801"/>
          </a:xfrm>
          <a:prstGeom prst="rect">
            <a:avLst/>
          </a:prstGeom>
          <a:noFill/>
          <a:ln w="9525">
            <a:noFill/>
            <a:miter lim="800000"/>
            <a:headEnd/>
            <a:tailEnd/>
          </a:ln>
        </p:spPr>
        <p:txBody>
          <a:bodyPr/>
          <a:lstStyle/>
          <a:p>
            <a:pPr algn="r" rtl="1"/>
            <a:endParaRPr lang="fa-IR">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defRPr/>
            </a:pPr>
            <a:r>
              <a:rPr lang="fa-IR" dirty="0" smtClean="0">
                <a:solidFill>
                  <a:schemeClr val="accent1">
                    <a:lumMod val="50000"/>
                  </a:schemeClr>
                </a:solidFill>
                <a:cs typeface="B Titr" pitchFamily="2" charset="-78"/>
              </a:rPr>
              <a:t>نگاه اجمالي به ويروس </a:t>
            </a:r>
            <a:r>
              <a:rPr lang="en-US" dirty="0" smtClean="0">
                <a:solidFill>
                  <a:schemeClr val="accent1">
                    <a:lumMod val="50000"/>
                  </a:schemeClr>
                </a:solidFill>
                <a:cs typeface="B Titr" pitchFamily="2" charset="-78"/>
              </a:rPr>
              <a:t>MERS</a:t>
            </a:r>
            <a:endParaRPr lang="fa-IR" dirty="0">
              <a:solidFill>
                <a:schemeClr val="accent1">
                  <a:lumMod val="50000"/>
                </a:schemeClr>
              </a:solidFill>
              <a:cs typeface="B Titr" pitchFamily="2" charset="-78"/>
            </a:endParaRPr>
          </a:p>
        </p:txBody>
      </p:sp>
      <p:sp>
        <p:nvSpPr>
          <p:cNvPr id="3" name="Content Placeholder 2"/>
          <p:cNvSpPr>
            <a:spLocks noGrp="1"/>
          </p:cNvSpPr>
          <p:nvPr>
            <p:ph idx="1"/>
          </p:nvPr>
        </p:nvSpPr>
        <p:spPr>
          <a:xfrm>
            <a:off x="3059113" y="2636838"/>
            <a:ext cx="5627687" cy="3489325"/>
          </a:xfrm>
        </p:spPr>
        <p:txBody>
          <a:bodyPr>
            <a:normAutofit fontScale="92500" lnSpcReduction="10000"/>
          </a:bodyPr>
          <a:lstStyle/>
          <a:p>
            <a:pPr algn="r" rtl="1">
              <a:buFont typeface="Arial" pitchFamily="34" charset="0"/>
              <a:buNone/>
              <a:defRPr/>
            </a:pPr>
            <a:r>
              <a:rPr lang="fa-IR" sz="2800" dirty="0" smtClean="0">
                <a:solidFill>
                  <a:srgbClr val="002060"/>
                </a:solidFill>
                <a:cs typeface="B Zar" pitchFamily="2" charset="-78"/>
              </a:rPr>
              <a:t>معمولا سرماخوردگي ساده ايجاد مي نمايند اما </a:t>
            </a:r>
            <a:r>
              <a:rPr lang="en-US" sz="2800" dirty="0" smtClean="0">
                <a:solidFill>
                  <a:srgbClr val="002060"/>
                </a:solidFill>
                <a:cs typeface="B Zar" pitchFamily="2" charset="-78"/>
              </a:rPr>
              <a:t>SARS</a:t>
            </a:r>
            <a:r>
              <a:rPr lang="fa-IR" sz="2800" dirty="0" smtClean="0">
                <a:solidFill>
                  <a:srgbClr val="002060"/>
                </a:solidFill>
                <a:cs typeface="B Zar" pitchFamily="2" charset="-78"/>
              </a:rPr>
              <a:t> در سال 2003 و </a:t>
            </a:r>
            <a:r>
              <a:rPr lang="en-US" sz="2800" dirty="0" smtClean="0">
                <a:solidFill>
                  <a:srgbClr val="002060"/>
                </a:solidFill>
                <a:cs typeface="B Zar" pitchFamily="2" charset="-78"/>
              </a:rPr>
              <a:t>MERS</a:t>
            </a:r>
            <a:r>
              <a:rPr lang="fa-IR" sz="2800" dirty="0" smtClean="0">
                <a:solidFill>
                  <a:srgbClr val="002060"/>
                </a:solidFill>
                <a:cs typeface="B Zar" pitchFamily="2" charset="-78"/>
              </a:rPr>
              <a:t> در سال 2012 نشان دادند كه برخي كوروناويروسها توانايي بيماريزايي شديد و مرگ انسان را هم دارند.</a:t>
            </a:r>
          </a:p>
          <a:p>
            <a:pPr algn="r" rtl="1">
              <a:buFont typeface="Arial" pitchFamily="34" charset="0"/>
              <a:buNone/>
              <a:defRPr/>
            </a:pPr>
            <a:r>
              <a:rPr lang="fa-IR" b="1" dirty="0" smtClean="0">
                <a:solidFill>
                  <a:srgbClr val="FF0000"/>
                </a:solidFill>
                <a:cs typeface="B Davat" pitchFamily="2" charset="-78"/>
              </a:rPr>
              <a:t>مرگ و مير</a:t>
            </a:r>
            <a:r>
              <a:rPr lang="en-US" b="1" dirty="0" smtClean="0">
                <a:solidFill>
                  <a:srgbClr val="FF0000"/>
                </a:solidFill>
                <a:cs typeface="B Davat" pitchFamily="2" charset="-78"/>
              </a:rPr>
              <a:t>SARS</a:t>
            </a:r>
            <a:r>
              <a:rPr lang="fa-IR" b="1" dirty="0" smtClean="0">
                <a:solidFill>
                  <a:srgbClr val="FF0000"/>
                </a:solidFill>
                <a:cs typeface="B Davat" pitchFamily="2" charset="-78"/>
              </a:rPr>
              <a:t> حدود 10 % و </a:t>
            </a:r>
            <a:r>
              <a:rPr lang="en-US" b="1" dirty="0" smtClean="0">
                <a:solidFill>
                  <a:srgbClr val="FF0000"/>
                </a:solidFill>
                <a:cs typeface="B Davat" pitchFamily="2" charset="-78"/>
              </a:rPr>
              <a:t>MERS</a:t>
            </a:r>
            <a:r>
              <a:rPr lang="fa-IR" b="1" dirty="0" smtClean="0">
                <a:solidFill>
                  <a:srgbClr val="FF0000"/>
                </a:solidFill>
                <a:cs typeface="B Davat" pitchFamily="2" charset="-78"/>
              </a:rPr>
              <a:t> حدود 30 % (تا كنون) است</a:t>
            </a:r>
          </a:p>
          <a:p>
            <a:pPr algn="r" rtl="1">
              <a:buFont typeface="Arial" pitchFamily="34" charset="0"/>
              <a:buNone/>
              <a:defRPr/>
            </a:pPr>
            <a:r>
              <a:rPr lang="fa-IR" sz="3000" b="1" dirty="0" smtClean="0">
                <a:cs typeface="B Titr" pitchFamily="2" charset="-78"/>
              </a:rPr>
              <a:t>آنچه درباره </a:t>
            </a:r>
            <a:r>
              <a:rPr lang="en-US" sz="3000" b="1" dirty="0" smtClean="0">
                <a:cs typeface="B Titr" pitchFamily="2" charset="-78"/>
              </a:rPr>
              <a:t>MERS</a:t>
            </a:r>
            <a:r>
              <a:rPr lang="fa-IR" sz="3000" b="1" dirty="0" smtClean="0">
                <a:cs typeface="B Titr" pitchFamily="2" charset="-78"/>
              </a:rPr>
              <a:t> مي دانيم هنوز بسيار اندك است  و اين نگران كننده است</a:t>
            </a:r>
          </a:p>
          <a:p>
            <a:pPr algn="r" rtl="1">
              <a:buFont typeface="Arial" pitchFamily="34" charset="0"/>
              <a:buNone/>
              <a:defRPr/>
            </a:pPr>
            <a:endParaRPr lang="fa-IR" sz="2800" dirty="0">
              <a:cs typeface="B Davat" pitchFamily="2" charset="-78"/>
            </a:endParaRPr>
          </a:p>
        </p:txBody>
      </p:sp>
      <p:pic>
        <p:nvPicPr>
          <p:cNvPr id="17412" name="Picture 2" descr="C:\Documents and Settings\rezaei-f\My Documents\Downloads\Hidden-City-Tang-Yau-Hoong.jpg"/>
          <p:cNvPicPr>
            <a:picLocks noChangeAspect="1" noChangeArrowheads="1"/>
          </p:cNvPicPr>
          <p:nvPr/>
        </p:nvPicPr>
        <p:blipFill>
          <a:blip r:embed="rId3"/>
          <a:srcRect/>
          <a:stretch>
            <a:fillRect/>
          </a:stretch>
        </p:blipFill>
        <p:spPr bwMode="auto">
          <a:xfrm>
            <a:off x="179388" y="2565400"/>
            <a:ext cx="2713037" cy="3836988"/>
          </a:xfrm>
          <a:prstGeom prst="rect">
            <a:avLst/>
          </a:prstGeom>
          <a:noFill/>
          <a:ln w="9525">
            <a:noFill/>
            <a:miter lim="800000"/>
            <a:headEnd/>
            <a:tailEnd/>
          </a:ln>
        </p:spPr>
      </p:pic>
      <p:sp>
        <p:nvSpPr>
          <p:cNvPr id="5" name="Rectangle 4"/>
          <p:cNvSpPr>
            <a:spLocks noChangeArrowheads="1"/>
          </p:cNvSpPr>
          <p:nvPr/>
        </p:nvSpPr>
        <p:spPr bwMode="auto">
          <a:xfrm>
            <a:off x="611188" y="1557338"/>
            <a:ext cx="7921625" cy="954087"/>
          </a:xfrm>
          <a:prstGeom prst="rect">
            <a:avLst/>
          </a:prstGeom>
          <a:noFill/>
          <a:ln w="9525">
            <a:noFill/>
            <a:miter lim="800000"/>
            <a:headEnd/>
            <a:tailEnd/>
          </a:ln>
        </p:spPr>
        <p:txBody>
          <a:bodyPr>
            <a:spAutoFit/>
          </a:bodyPr>
          <a:lstStyle/>
          <a:p>
            <a:pPr algn="ctr" rtl="1"/>
            <a:r>
              <a:rPr lang="fa-IR" sz="2800" dirty="0">
                <a:cs typeface="B Davat" pitchFamily="2" charset="-78"/>
              </a:rPr>
              <a:t>تا كنون تنها 6 عدد از خانواده بزرگ كوروناويروس ها با توانايي بيماريزايي در انسان شناخته شده اند. مابقي در حيوانات شناخته شده اند.</a:t>
            </a:r>
          </a:p>
        </p:txBody>
      </p:sp>
      <p:pic>
        <p:nvPicPr>
          <p:cNvPr id="6" name="Picture 3" descr="K:\كوروناويروس\coronavirus.jpg"/>
          <p:cNvPicPr>
            <a:picLocks noChangeAspect="1" noChangeArrowheads="1"/>
          </p:cNvPicPr>
          <p:nvPr/>
        </p:nvPicPr>
        <p:blipFill>
          <a:blip r:embed="rId4" cstate="print">
            <a:lum bright="70000" contrast="-70000"/>
          </a:blip>
          <a:srcRect/>
          <a:stretch>
            <a:fillRect/>
          </a:stretch>
        </p:blipFill>
        <p:spPr bwMode="auto">
          <a:xfrm>
            <a:off x="611560" y="404664"/>
            <a:ext cx="897524" cy="936104"/>
          </a:xfrm>
          <a:prstGeom prst="ellipse">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19200"/>
            <a:ext cx="8686800" cy="1143000"/>
          </a:xfrm>
          <a:extLst/>
        </p:spPr>
        <p:txBody>
          <a:bodyPr rtlCol="1">
            <a:noAutofit/>
          </a:bodyPr>
          <a:lstStyle/>
          <a:p>
            <a:pPr eaLnBrk="1" fontAlgn="auto" hangingPunct="1">
              <a:spcAft>
                <a:spcPts val="0"/>
              </a:spcAft>
              <a:defRPr/>
            </a:pPr>
            <a:r>
              <a:rPr lang="fa-IR" sz="6600" b="1" dirty="0" smtClean="0">
                <a:ln w="12700">
                  <a:solidFill>
                    <a:schemeClr val="tx2">
                      <a:satMod val="155000"/>
                    </a:schemeClr>
                  </a:solidFill>
                  <a:prstDash val="solid"/>
                </a:ln>
                <a:solidFill>
                  <a:schemeClr val="accent1">
                    <a:lumMod val="50000"/>
                  </a:schemeClr>
                </a:solidFill>
                <a:effectLst>
                  <a:glow rad="139700">
                    <a:schemeClr val="accent4">
                      <a:satMod val="175000"/>
                      <a:alpha val="40000"/>
                    </a:schemeClr>
                  </a:glow>
                  <a:outerShdw blurRad="41275" dist="20320" dir="1800000" algn="tl" rotWithShape="0">
                    <a:srgbClr val="000000">
                      <a:alpha val="40000"/>
                    </a:srgbClr>
                  </a:outerShdw>
                </a:effectLst>
                <a:latin typeface="IranNastaliq" pitchFamily="18" charset="0"/>
                <a:cs typeface="IranNastaliq" pitchFamily="18" charset="0"/>
              </a:rPr>
              <a:t>وضعیت فعلی کوروناویروس جدید  درجهان</a:t>
            </a:r>
            <a:endParaRPr lang="en-US" sz="6600" b="1" dirty="0">
              <a:ln w="12700">
                <a:solidFill>
                  <a:schemeClr val="tx2">
                    <a:satMod val="155000"/>
                  </a:schemeClr>
                </a:solidFill>
                <a:prstDash val="solid"/>
              </a:ln>
              <a:solidFill>
                <a:schemeClr val="accent1">
                  <a:lumMod val="50000"/>
                </a:schemeClr>
              </a:solidFill>
              <a:effectLst>
                <a:glow rad="139700">
                  <a:schemeClr val="accent4">
                    <a:satMod val="175000"/>
                    <a:alpha val="40000"/>
                  </a:schemeClr>
                </a:glow>
                <a:outerShdw blurRad="41275" dist="20320" dir="1800000" algn="tl" rotWithShape="0">
                  <a:srgbClr val="000000">
                    <a:alpha val="40000"/>
                  </a:srgbClr>
                </a:outerShdw>
              </a:effectLst>
              <a:latin typeface="IranNastaliq" pitchFamily="18" charset="0"/>
              <a:cs typeface="IranNastaliq" pitchFamily="18" charset="0"/>
            </a:endParaRPr>
          </a:p>
        </p:txBody>
      </p:sp>
      <p:pic>
        <p:nvPicPr>
          <p:cNvPr id="8" name="Picture 7" descr="camel.jpg"/>
          <p:cNvPicPr>
            <a:picLocks noChangeAspect="1"/>
          </p:cNvPicPr>
          <p:nvPr/>
        </p:nvPicPr>
        <p:blipFill>
          <a:blip r:embed="rId2" cstate="print"/>
          <a:stretch>
            <a:fillRect/>
          </a:stretch>
        </p:blipFill>
        <p:spPr>
          <a:xfrm>
            <a:off x="533400" y="3352800"/>
            <a:ext cx="4338747" cy="28931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descr="b5639659bd2044f99c97e026e00709ae.jpg"/>
          <p:cNvPicPr>
            <a:picLocks noChangeAspect="1"/>
          </p:cNvPicPr>
          <p:nvPr/>
        </p:nvPicPr>
        <p:blipFill>
          <a:blip r:embed="rId3" cstate="print"/>
          <a:stretch>
            <a:fillRect/>
          </a:stretch>
        </p:blipFill>
        <p:spPr>
          <a:xfrm>
            <a:off x="5638800" y="2819400"/>
            <a:ext cx="3009900" cy="3009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50838"/>
            <a:ext cx="8839200" cy="715962"/>
          </a:xfrm>
        </p:spPr>
        <p:txBody>
          <a:bodyPr>
            <a:noAutofit/>
          </a:bodyPr>
          <a:lstStyle/>
          <a:p>
            <a:r>
              <a:rPr lang="en-US" sz="1800" b="1" dirty="0" smtClean="0"/>
              <a:t>Number of cases of Middle East respiratory syndrome coronavirus infection reported by the World Health Organization,* by month of illness onset — worldwide, 2012–2015</a:t>
            </a:r>
            <a:r>
              <a:rPr lang="en-US" sz="1800" dirty="0" smtClean="0"/>
              <a:t/>
            </a:r>
            <a:br>
              <a:rPr lang="en-US" sz="1800" dirty="0" smtClean="0"/>
            </a:br>
            <a:endParaRPr lang="fa-IR" sz="1800" dirty="0"/>
          </a:p>
        </p:txBody>
      </p:sp>
      <p:pic>
        <p:nvPicPr>
          <p:cNvPr id="4" name="Content Placeholder 3" descr="The figure is an epidemiologic curve showing the number of cases of Middle East respiratory syndrome (MERS) coronavirus infection reported by the World Health Organization, by month and year of illness onset, worldwide during 2012-2015. The majority (504) of the 956 MERS cases were reported to have occurred during March-May 2014."/>
          <p:cNvPicPr>
            <a:picLocks noGrp="1"/>
          </p:cNvPicPr>
          <p:nvPr>
            <p:ph idx="1"/>
          </p:nvPr>
        </p:nvPicPr>
        <p:blipFill>
          <a:blip r:embed="rId2"/>
          <a:srcRect/>
          <a:stretch>
            <a:fillRect/>
          </a:stretch>
        </p:blipFill>
        <p:spPr bwMode="auto">
          <a:xfrm>
            <a:off x="76200" y="1219200"/>
            <a:ext cx="8991601" cy="5333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Autofit/>
          </a:bodyPr>
          <a:lstStyle/>
          <a:p>
            <a:pPr fontAlgn="t"/>
            <a:r>
              <a:rPr lang="en-US" sz="2000" b="1" dirty="0" smtClean="0"/>
              <a:t>Distribution of confirmed cases and deaths, by reporting country as of 4 November 2014</a:t>
            </a:r>
            <a:endParaRPr lang="en-US" sz="2000" dirty="0"/>
          </a:p>
        </p:txBody>
      </p:sp>
      <p:graphicFrame>
        <p:nvGraphicFramePr>
          <p:cNvPr id="5" name="Table 4"/>
          <p:cNvGraphicFramePr>
            <a:graphicFrameLocks noGrp="1"/>
          </p:cNvGraphicFramePr>
          <p:nvPr/>
        </p:nvGraphicFramePr>
        <p:xfrm>
          <a:off x="228600" y="838210"/>
          <a:ext cx="8686800" cy="5804176"/>
        </p:xfrm>
        <a:graphic>
          <a:graphicData uri="http://schemas.openxmlformats.org/drawingml/2006/table">
            <a:tbl>
              <a:tblPr/>
              <a:tblGrid>
                <a:gridCol w="2837109"/>
                <a:gridCol w="1629644"/>
                <a:gridCol w="1495866"/>
                <a:gridCol w="2724181"/>
              </a:tblGrid>
              <a:tr h="389418">
                <a:tc>
                  <a:txBody>
                    <a:bodyPr/>
                    <a:lstStyle/>
                    <a:p>
                      <a:pPr algn="ctr" rtl="0">
                        <a:lnSpc>
                          <a:spcPct val="100000"/>
                        </a:lnSpc>
                        <a:spcAft>
                          <a:spcPts val="0"/>
                        </a:spcAft>
                      </a:pPr>
                      <a:r>
                        <a:rPr lang="en-US" sz="1200" b="1" dirty="0">
                          <a:solidFill>
                            <a:srgbClr val="FFFFFF"/>
                          </a:solidFill>
                          <a:latin typeface="Tahoma"/>
                          <a:ea typeface="Times New Roman"/>
                          <a:cs typeface="Arial"/>
                        </a:rPr>
                        <a:t>Reporting country</a:t>
                      </a:r>
                      <a:endParaRPr lang="en-US" sz="1200" dirty="0">
                        <a:latin typeface="Calibri"/>
                        <a:ea typeface="Times New Roman"/>
                        <a:cs typeface="Arial"/>
                      </a:endParaRPr>
                    </a:p>
                  </a:txBody>
                  <a:tcPr marL="67671" marR="67671" marT="0" marB="0" anchor="ctr">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69AF23"/>
                    </a:solidFill>
                  </a:tcPr>
                </a:tc>
                <a:tc>
                  <a:txBody>
                    <a:bodyPr/>
                    <a:lstStyle/>
                    <a:p>
                      <a:pPr algn="ctr" rtl="0">
                        <a:lnSpc>
                          <a:spcPct val="100000"/>
                        </a:lnSpc>
                        <a:spcAft>
                          <a:spcPts val="0"/>
                        </a:spcAft>
                      </a:pPr>
                      <a:r>
                        <a:rPr lang="en-US" sz="1200" b="1" dirty="0">
                          <a:solidFill>
                            <a:srgbClr val="FFFFFF"/>
                          </a:solidFill>
                          <a:latin typeface="Tahoma"/>
                          <a:ea typeface="Times New Roman"/>
                          <a:cs typeface="Arial"/>
                        </a:rPr>
                        <a:t>Cases</a:t>
                      </a:r>
                      <a:endParaRPr lang="en-US" sz="1200" dirty="0">
                        <a:latin typeface="Calibri"/>
                        <a:ea typeface="Times New Roman"/>
                        <a:cs typeface="Arial"/>
                      </a:endParaRPr>
                    </a:p>
                  </a:txBody>
                  <a:tcPr marL="67671" marR="67671" marT="0" marB="0" anchor="ctr">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69AF23"/>
                    </a:solidFill>
                  </a:tcPr>
                </a:tc>
                <a:tc>
                  <a:txBody>
                    <a:bodyPr/>
                    <a:lstStyle/>
                    <a:p>
                      <a:pPr algn="ctr" rtl="0">
                        <a:lnSpc>
                          <a:spcPct val="100000"/>
                        </a:lnSpc>
                        <a:spcAft>
                          <a:spcPts val="0"/>
                        </a:spcAft>
                      </a:pPr>
                      <a:r>
                        <a:rPr lang="en-US" sz="1200" b="1" dirty="0">
                          <a:solidFill>
                            <a:srgbClr val="FFFFFF"/>
                          </a:solidFill>
                          <a:latin typeface="Tahoma"/>
                          <a:ea typeface="Times New Roman"/>
                          <a:cs typeface="Arial"/>
                        </a:rPr>
                        <a:t>Deaths</a:t>
                      </a:r>
                      <a:endParaRPr lang="en-US" sz="1200" dirty="0">
                        <a:latin typeface="Calibri"/>
                        <a:ea typeface="Times New Roman"/>
                        <a:cs typeface="Arial"/>
                      </a:endParaRPr>
                    </a:p>
                  </a:txBody>
                  <a:tcPr marL="67671" marR="67671" marT="0" marB="0" anchor="ctr">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69AF23"/>
                    </a:solidFill>
                  </a:tcPr>
                </a:tc>
                <a:tc>
                  <a:txBody>
                    <a:bodyPr/>
                    <a:lstStyle/>
                    <a:p>
                      <a:pPr algn="ctr" rtl="0">
                        <a:lnSpc>
                          <a:spcPct val="100000"/>
                        </a:lnSpc>
                        <a:spcAft>
                          <a:spcPts val="0"/>
                        </a:spcAft>
                      </a:pPr>
                      <a:r>
                        <a:rPr lang="en-US" sz="1200" b="1" dirty="0">
                          <a:solidFill>
                            <a:srgbClr val="FFFFFF"/>
                          </a:solidFill>
                          <a:latin typeface="Tahoma"/>
                          <a:ea typeface="Times New Roman"/>
                          <a:cs typeface="Arial"/>
                        </a:rPr>
                        <a:t>Date of onset/reporting for most recent cases</a:t>
                      </a:r>
                      <a:endParaRPr lang="en-US" sz="1200" dirty="0">
                        <a:latin typeface="Calibri"/>
                        <a:ea typeface="Times New Roman"/>
                        <a:cs typeface="Arial"/>
                      </a:endParaRPr>
                    </a:p>
                  </a:txBody>
                  <a:tcPr marL="67671" marR="67671" marT="0" marB="0" anchor="ctr">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69AF23"/>
                    </a:solidFill>
                  </a:tcPr>
                </a:tc>
              </a:tr>
              <a:tr h="197325">
                <a:tc>
                  <a:txBody>
                    <a:bodyPr/>
                    <a:lstStyle/>
                    <a:p>
                      <a:pPr algn="l" rtl="0">
                        <a:lnSpc>
                          <a:spcPct val="115000"/>
                        </a:lnSpc>
                        <a:spcAft>
                          <a:spcPts val="0"/>
                        </a:spcAft>
                      </a:pPr>
                      <a:r>
                        <a:rPr lang="en-US" sz="1200" b="1" dirty="0">
                          <a:solidFill>
                            <a:srgbClr val="FFFFFF"/>
                          </a:solidFill>
                          <a:latin typeface="Tahoma"/>
                          <a:ea typeface="Times New Roman"/>
                          <a:cs typeface="Arial"/>
                        </a:rPr>
                        <a:t>Middle East</a:t>
                      </a:r>
                      <a:endParaRPr lang="en-US" sz="1200" dirty="0">
                        <a:latin typeface="Calibri"/>
                        <a:ea typeface="Times New Roman"/>
                        <a:cs typeface="Arial"/>
                      </a:endParaRPr>
                    </a:p>
                  </a:txBody>
                  <a:tcPr marL="67671" marR="67671" marT="0" marB="0">
                    <a:lnL w="12700" cap="flat" cmpd="sng" algn="ctr">
                      <a:solidFill>
                        <a:srgbClr val="BFBFBF"/>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6923C"/>
                    </a:solidFill>
                  </a:tcPr>
                </a:tc>
                <a:tc>
                  <a:txBody>
                    <a:bodyPr/>
                    <a:lstStyle/>
                    <a:p>
                      <a:pPr algn="ctr" rtl="0">
                        <a:lnSpc>
                          <a:spcPct val="115000"/>
                        </a:lnSpc>
                        <a:spcAft>
                          <a:spcPts val="0"/>
                        </a:spcAft>
                      </a:pPr>
                      <a:r>
                        <a:rPr lang="en-US" sz="800">
                          <a:solidFill>
                            <a:srgbClr val="FFFFFF"/>
                          </a:solidFill>
                          <a:latin typeface="Tahoma"/>
                          <a:ea typeface="Times New Roman"/>
                          <a:cs typeface="Arial"/>
                        </a:rPr>
                        <a:t> </a:t>
                      </a:r>
                      <a:endParaRPr lang="en-US" sz="1100">
                        <a:latin typeface="Calibri"/>
                        <a:ea typeface="Times New Roman"/>
                        <a:cs typeface="Arial"/>
                      </a:endParaRPr>
                    </a:p>
                  </a:txBody>
                  <a:tcPr marL="67671" marR="67671" marT="0" marB="0">
                    <a:lnL>
                      <a:noFill/>
                    </a:lnL>
                    <a:lnR>
                      <a:noFill/>
                    </a:lnR>
                    <a:lnT w="12700" cap="flat" cmpd="sng" algn="ctr">
                      <a:solidFill>
                        <a:srgbClr val="B3CC82"/>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6923C"/>
                    </a:solidFill>
                  </a:tcPr>
                </a:tc>
                <a:tc>
                  <a:txBody>
                    <a:bodyPr/>
                    <a:lstStyle/>
                    <a:p>
                      <a:pPr algn="ctr" rtl="0">
                        <a:lnSpc>
                          <a:spcPct val="115000"/>
                        </a:lnSpc>
                        <a:spcAft>
                          <a:spcPts val="0"/>
                        </a:spcAft>
                      </a:pPr>
                      <a:r>
                        <a:rPr lang="en-US" sz="800">
                          <a:solidFill>
                            <a:srgbClr val="FFFFFF"/>
                          </a:solidFill>
                          <a:latin typeface="Tahoma"/>
                          <a:ea typeface="Times New Roman"/>
                          <a:cs typeface="Arial"/>
                        </a:rPr>
                        <a:t> </a:t>
                      </a:r>
                      <a:endParaRPr lang="en-US" sz="1100">
                        <a:latin typeface="Calibri"/>
                        <a:ea typeface="Times New Roman"/>
                        <a:cs typeface="Arial"/>
                      </a:endParaRPr>
                    </a:p>
                  </a:txBody>
                  <a:tcPr marL="67671" marR="67671" marT="0" marB="0">
                    <a:lnL>
                      <a:noFill/>
                    </a:lnL>
                    <a:lnR>
                      <a:noFill/>
                    </a:lnR>
                    <a:lnT w="12700" cap="flat" cmpd="sng" algn="ctr">
                      <a:solidFill>
                        <a:srgbClr val="B3CC82"/>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6923C"/>
                    </a:solidFill>
                  </a:tcPr>
                </a:tc>
                <a:tc>
                  <a:txBody>
                    <a:bodyPr/>
                    <a:lstStyle/>
                    <a:p>
                      <a:pPr algn="ctr" rtl="0">
                        <a:lnSpc>
                          <a:spcPct val="115000"/>
                        </a:lnSpc>
                        <a:spcAft>
                          <a:spcPts val="0"/>
                        </a:spcAft>
                      </a:pPr>
                      <a:r>
                        <a:rPr lang="en-US" sz="800" dirty="0">
                          <a:solidFill>
                            <a:srgbClr val="FFFFFF"/>
                          </a:solidFill>
                          <a:latin typeface="Tahoma"/>
                          <a:ea typeface="Times New Roman"/>
                          <a:cs typeface="Arial"/>
                        </a:rPr>
                        <a:t> </a:t>
                      </a:r>
                      <a:endParaRPr lang="en-US" sz="1100" dirty="0">
                        <a:latin typeface="Calibri"/>
                        <a:ea typeface="Times New Roman"/>
                        <a:cs typeface="Arial"/>
                      </a:endParaRPr>
                    </a:p>
                  </a:txBody>
                  <a:tcPr marL="67671" marR="67671" marT="0" marB="0">
                    <a:lnL>
                      <a:noFill/>
                    </a:lnL>
                    <a:lnR w="12700" cap="flat" cmpd="sng" algn="ctr">
                      <a:solidFill>
                        <a:srgbClr val="BFBFBF"/>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6923C"/>
                    </a:solidFill>
                  </a:tcPr>
                </a:tc>
              </a:tr>
              <a:tr h="197325">
                <a:tc>
                  <a:txBody>
                    <a:bodyPr/>
                    <a:lstStyle/>
                    <a:p>
                      <a:pPr algn="l" rtl="0">
                        <a:lnSpc>
                          <a:spcPct val="115000"/>
                        </a:lnSpc>
                        <a:spcAft>
                          <a:spcPts val="0"/>
                        </a:spcAft>
                      </a:pPr>
                      <a:r>
                        <a:rPr lang="en-US" sz="1000" b="1" dirty="0">
                          <a:solidFill>
                            <a:srgbClr val="333333"/>
                          </a:solidFill>
                          <a:latin typeface="Tahoma"/>
                          <a:ea typeface="Times New Roman"/>
                          <a:cs typeface="Arial"/>
                        </a:rPr>
                        <a:t>Saudi Arabia</a:t>
                      </a:r>
                      <a:endParaRPr lang="en-US" sz="1000" dirty="0">
                        <a:latin typeface="Calibri"/>
                        <a:ea typeface="Times New Roman"/>
                        <a:cs typeface="Arial"/>
                      </a:endParaRPr>
                    </a:p>
                  </a:txBody>
                  <a:tcPr marL="67671" marR="67671"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a:solidFill>
                            <a:srgbClr val="333333"/>
                          </a:solidFill>
                          <a:latin typeface="Tahoma"/>
                          <a:ea typeface="Times New Roman"/>
                          <a:cs typeface="Arial"/>
                        </a:rPr>
                        <a:t>804</a:t>
                      </a:r>
                      <a:endParaRPr lang="en-US" sz="1000" b="1">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342</a:t>
                      </a:r>
                      <a:endParaRPr lang="en-US" sz="1000" b="1" dirty="0">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04/11/2014</a:t>
                      </a:r>
                      <a:endParaRPr lang="en-US" sz="1000" b="1" dirty="0">
                        <a:latin typeface="Calibri"/>
                        <a:ea typeface="Times New Roman"/>
                        <a:cs typeface="Arial"/>
                      </a:endParaRPr>
                    </a:p>
                  </a:txBody>
                  <a:tcPr marL="67671" marR="67671"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97325">
                <a:tc>
                  <a:txBody>
                    <a:bodyPr/>
                    <a:lstStyle/>
                    <a:p>
                      <a:pPr algn="l" rtl="0">
                        <a:lnSpc>
                          <a:spcPct val="115000"/>
                        </a:lnSpc>
                        <a:spcAft>
                          <a:spcPts val="0"/>
                        </a:spcAft>
                      </a:pPr>
                      <a:r>
                        <a:rPr lang="en-US" sz="1000" b="1" dirty="0">
                          <a:solidFill>
                            <a:srgbClr val="333333"/>
                          </a:solidFill>
                          <a:latin typeface="Tahoma"/>
                          <a:ea typeface="Times New Roman"/>
                          <a:cs typeface="Arial"/>
                        </a:rPr>
                        <a:t>United Arab Emirates</a:t>
                      </a:r>
                      <a:endParaRPr lang="en-US" sz="1000" dirty="0">
                        <a:latin typeface="Calibri"/>
                        <a:ea typeface="Times New Roman"/>
                        <a:cs typeface="Arial"/>
                      </a:endParaRPr>
                    </a:p>
                  </a:txBody>
                  <a:tcPr marL="67671" marR="67671"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a:solidFill>
                            <a:srgbClr val="333333"/>
                          </a:solidFill>
                          <a:latin typeface="Tahoma"/>
                          <a:ea typeface="Times New Roman"/>
                          <a:cs typeface="Arial"/>
                        </a:rPr>
                        <a:t>73</a:t>
                      </a:r>
                      <a:endParaRPr lang="en-US" sz="1000" b="1">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9</a:t>
                      </a:r>
                      <a:endParaRPr lang="en-US" sz="1000" b="1" dirty="0">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05/07/2014</a:t>
                      </a:r>
                      <a:endParaRPr lang="en-US" sz="1000" b="1" dirty="0">
                        <a:latin typeface="Calibri"/>
                        <a:ea typeface="Times New Roman"/>
                        <a:cs typeface="Arial"/>
                      </a:endParaRPr>
                    </a:p>
                  </a:txBody>
                  <a:tcPr marL="67671" marR="67671"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97325">
                <a:tc>
                  <a:txBody>
                    <a:bodyPr/>
                    <a:lstStyle/>
                    <a:p>
                      <a:pPr algn="l" rtl="0">
                        <a:lnSpc>
                          <a:spcPct val="115000"/>
                        </a:lnSpc>
                        <a:spcAft>
                          <a:spcPts val="0"/>
                        </a:spcAft>
                      </a:pPr>
                      <a:r>
                        <a:rPr lang="en-US" sz="1000" b="1" dirty="0">
                          <a:solidFill>
                            <a:srgbClr val="333333"/>
                          </a:solidFill>
                          <a:latin typeface="Tahoma"/>
                          <a:ea typeface="Times New Roman"/>
                          <a:cs typeface="Arial"/>
                        </a:rPr>
                        <a:t>Qatar</a:t>
                      </a:r>
                      <a:endParaRPr lang="en-US" sz="1000" dirty="0">
                        <a:latin typeface="Calibri"/>
                        <a:ea typeface="Times New Roman"/>
                        <a:cs typeface="Arial"/>
                      </a:endParaRPr>
                    </a:p>
                  </a:txBody>
                  <a:tcPr marL="67671" marR="67671"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a:solidFill>
                            <a:srgbClr val="333333"/>
                          </a:solidFill>
                          <a:latin typeface="Tahoma"/>
                          <a:ea typeface="Times New Roman"/>
                          <a:cs typeface="Arial"/>
                        </a:rPr>
                        <a:t>9</a:t>
                      </a:r>
                      <a:endParaRPr lang="en-US" sz="1000" b="1">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4</a:t>
                      </a:r>
                      <a:endParaRPr lang="en-US" sz="1000" b="1" dirty="0">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14/10/2014</a:t>
                      </a:r>
                      <a:endParaRPr lang="en-US" sz="1000" b="1" dirty="0">
                        <a:latin typeface="Calibri"/>
                        <a:ea typeface="Times New Roman"/>
                        <a:cs typeface="Arial"/>
                      </a:endParaRPr>
                    </a:p>
                  </a:txBody>
                  <a:tcPr marL="67671" marR="67671"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97325">
                <a:tc>
                  <a:txBody>
                    <a:bodyPr/>
                    <a:lstStyle/>
                    <a:p>
                      <a:pPr algn="l" rtl="0">
                        <a:lnSpc>
                          <a:spcPct val="115000"/>
                        </a:lnSpc>
                        <a:spcAft>
                          <a:spcPts val="0"/>
                        </a:spcAft>
                      </a:pPr>
                      <a:r>
                        <a:rPr lang="en-US" sz="1000" b="1" dirty="0">
                          <a:solidFill>
                            <a:srgbClr val="333333"/>
                          </a:solidFill>
                          <a:latin typeface="Tahoma"/>
                          <a:ea typeface="Times New Roman"/>
                          <a:cs typeface="Arial"/>
                        </a:rPr>
                        <a:t>Jordan</a:t>
                      </a:r>
                      <a:endParaRPr lang="en-US" sz="1000" dirty="0">
                        <a:latin typeface="Calibri"/>
                        <a:ea typeface="Times New Roman"/>
                        <a:cs typeface="Arial"/>
                      </a:endParaRPr>
                    </a:p>
                  </a:txBody>
                  <a:tcPr marL="67671" marR="67671"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a:solidFill>
                            <a:srgbClr val="333333"/>
                          </a:solidFill>
                          <a:latin typeface="Tahoma"/>
                          <a:ea typeface="Times New Roman"/>
                          <a:cs typeface="Arial"/>
                        </a:rPr>
                        <a:t>18</a:t>
                      </a:r>
                      <a:endParaRPr lang="en-US" sz="1000" b="1">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5</a:t>
                      </a:r>
                      <a:endParaRPr lang="en-US" sz="1000" b="1" dirty="0">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23/05/2014</a:t>
                      </a:r>
                      <a:endParaRPr lang="en-US" sz="1000" b="1" dirty="0">
                        <a:latin typeface="Calibri"/>
                        <a:ea typeface="Times New Roman"/>
                        <a:cs typeface="Arial"/>
                      </a:endParaRPr>
                    </a:p>
                  </a:txBody>
                  <a:tcPr marL="67671" marR="67671"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97325">
                <a:tc>
                  <a:txBody>
                    <a:bodyPr/>
                    <a:lstStyle/>
                    <a:p>
                      <a:pPr algn="l" rtl="0">
                        <a:lnSpc>
                          <a:spcPct val="115000"/>
                        </a:lnSpc>
                        <a:spcAft>
                          <a:spcPts val="0"/>
                        </a:spcAft>
                      </a:pPr>
                      <a:r>
                        <a:rPr lang="en-US" sz="1000" b="1" dirty="0">
                          <a:solidFill>
                            <a:srgbClr val="333333"/>
                          </a:solidFill>
                          <a:latin typeface="Tahoma"/>
                          <a:ea typeface="Times New Roman"/>
                          <a:cs typeface="Arial"/>
                        </a:rPr>
                        <a:t>Oman</a:t>
                      </a:r>
                      <a:endParaRPr lang="en-US" sz="1000" dirty="0">
                        <a:latin typeface="Calibri"/>
                        <a:ea typeface="Times New Roman"/>
                        <a:cs typeface="Arial"/>
                      </a:endParaRPr>
                    </a:p>
                  </a:txBody>
                  <a:tcPr marL="67671" marR="67671"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a:solidFill>
                            <a:srgbClr val="333333"/>
                          </a:solidFill>
                          <a:latin typeface="Tahoma"/>
                          <a:ea typeface="Times New Roman"/>
                          <a:cs typeface="Arial"/>
                        </a:rPr>
                        <a:t>2</a:t>
                      </a:r>
                      <a:endParaRPr lang="en-US" sz="1000" b="1">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2</a:t>
                      </a:r>
                      <a:endParaRPr lang="en-US" sz="1000" b="1" dirty="0">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20/12/2013</a:t>
                      </a:r>
                      <a:endParaRPr lang="en-US" sz="1000" b="1" dirty="0">
                        <a:latin typeface="Calibri"/>
                        <a:ea typeface="Times New Roman"/>
                        <a:cs typeface="Arial"/>
                      </a:endParaRPr>
                    </a:p>
                  </a:txBody>
                  <a:tcPr marL="67671" marR="67671"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97325">
                <a:tc>
                  <a:txBody>
                    <a:bodyPr/>
                    <a:lstStyle/>
                    <a:p>
                      <a:pPr algn="l" rtl="0">
                        <a:lnSpc>
                          <a:spcPct val="115000"/>
                        </a:lnSpc>
                        <a:spcAft>
                          <a:spcPts val="0"/>
                        </a:spcAft>
                      </a:pPr>
                      <a:r>
                        <a:rPr lang="en-US" sz="1000" b="1">
                          <a:solidFill>
                            <a:srgbClr val="333333"/>
                          </a:solidFill>
                          <a:latin typeface="Tahoma"/>
                          <a:ea typeface="Times New Roman"/>
                          <a:cs typeface="Arial"/>
                        </a:rPr>
                        <a:t>Kuwait</a:t>
                      </a:r>
                      <a:endParaRPr lang="en-US" sz="1000">
                        <a:latin typeface="Calibri"/>
                        <a:ea typeface="Times New Roman"/>
                        <a:cs typeface="Arial"/>
                      </a:endParaRPr>
                    </a:p>
                  </a:txBody>
                  <a:tcPr marL="67671" marR="67671"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a:solidFill>
                            <a:srgbClr val="333333"/>
                          </a:solidFill>
                          <a:latin typeface="Tahoma"/>
                          <a:ea typeface="Times New Roman"/>
                          <a:cs typeface="Arial"/>
                        </a:rPr>
                        <a:t>3</a:t>
                      </a:r>
                      <a:endParaRPr lang="en-US" sz="1000" b="1">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1</a:t>
                      </a:r>
                      <a:endParaRPr lang="en-US" sz="1000" b="1" dirty="0">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13/02/2014</a:t>
                      </a:r>
                      <a:endParaRPr lang="en-US" sz="1000" b="1" dirty="0">
                        <a:latin typeface="Calibri"/>
                        <a:ea typeface="Times New Roman"/>
                        <a:cs typeface="Arial"/>
                      </a:endParaRPr>
                    </a:p>
                  </a:txBody>
                  <a:tcPr marL="67671" marR="67671"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97325">
                <a:tc>
                  <a:txBody>
                    <a:bodyPr/>
                    <a:lstStyle/>
                    <a:p>
                      <a:pPr algn="l" rtl="0">
                        <a:lnSpc>
                          <a:spcPct val="115000"/>
                        </a:lnSpc>
                        <a:spcAft>
                          <a:spcPts val="0"/>
                        </a:spcAft>
                      </a:pPr>
                      <a:r>
                        <a:rPr lang="en-US" sz="1000" b="1" dirty="0">
                          <a:solidFill>
                            <a:srgbClr val="333333"/>
                          </a:solidFill>
                          <a:latin typeface="Tahoma"/>
                          <a:ea typeface="Times New Roman"/>
                          <a:cs typeface="Arial"/>
                        </a:rPr>
                        <a:t>Egypt</a:t>
                      </a:r>
                      <a:endParaRPr lang="en-US" sz="1000" dirty="0">
                        <a:latin typeface="Calibri"/>
                        <a:ea typeface="Times New Roman"/>
                        <a:cs typeface="Arial"/>
                      </a:endParaRPr>
                    </a:p>
                  </a:txBody>
                  <a:tcPr marL="67671" marR="67671"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a:solidFill>
                            <a:srgbClr val="333333"/>
                          </a:solidFill>
                          <a:latin typeface="Tahoma"/>
                          <a:ea typeface="Times New Roman"/>
                          <a:cs typeface="Arial"/>
                        </a:rPr>
                        <a:t>1</a:t>
                      </a:r>
                      <a:endParaRPr lang="en-US" sz="1000" b="1">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0</a:t>
                      </a:r>
                      <a:endParaRPr lang="en-US" sz="1000" b="1" dirty="0">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22/04/2014</a:t>
                      </a:r>
                      <a:endParaRPr lang="en-US" sz="1000" b="1" dirty="0">
                        <a:latin typeface="Calibri"/>
                        <a:ea typeface="Times New Roman"/>
                        <a:cs typeface="Arial"/>
                      </a:endParaRPr>
                    </a:p>
                  </a:txBody>
                  <a:tcPr marL="67671" marR="67671"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97325">
                <a:tc>
                  <a:txBody>
                    <a:bodyPr/>
                    <a:lstStyle/>
                    <a:p>
                      <a:pPr algn="l" rtl="0">
                        <a:lnSpc>
                          <a:spcPct val="115000"/>
                        </a:lnSpc>
                        <a:spcAft>
                          <a:spcPts val="0"/>
                        </a:spcAft>
                      </a:pPr>
                      <a:r>
                        <a:rPr lang="en-US" sz="1000" b="1" dirty="0">
                          <a:solidFill>
                            <a:srgbClr val="333333"/>
                          </a:solidFill>
                          <a:latin typeface="Tahoma"/>
                          <a:ea typeface="Times New Roman"/>
                          <a:cs typeface="Arial"/>
                        </a:rPr>
                        <a:t>Yemen</a:t>
                      </a:r>
                      <a:endParaRPr lang="en-US" sz="1000" dirty="0">
                        <a:latin typeface="Calibri"/>
                        <a:ea typeface="Times New Roman"/>
                        <a:cs typeface="Arial"/>
                      </a:endParaRPr>
                    </a:p>
                  </a:txBody>
                  <a:tcPr marL="67671" marR="67671"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a:solidFill>
                            <a:srgbClr val="333333"/>
                          </a:solidFill>
                          <a:latin typeface="Tahoma"/>
                          <a:ea typeface="Times New Roman"/>
                          <a:cs typeface="Arial"/>
                        </a:rPr>
                        <a:t>1</a:t>
                      </a:r>
                      <a:endParaRPr lang="en-US" sz="1000" b="1">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1</a:t>
                      </a:r>
                      <a:endParaRPr lang="en-US" sz="1000" b="1" dirty="0">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17/03/2014</a:t>
                      </a:r>
                      <a:endParaRPr lang="en-US" sz="1000" b="1" dirty="0">
                        <a:latin typeface="Calibri"/>
                        <a:ea typeface="Times New Roman"/>
                        <a:cs typeface="Arial"/>
                      </a:endParaRPr>
                    </a:p>
                  </a:txBody>
                  <a:tcPr marL="67671" marR="67671"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97325">
                <a:tc>
                  <a:txBody>
                    <a:bodyPr/>
                    <a:lstStyle/>
                    <a:p>
                      <a:pPr algn="l" rtl="0">
                        <a:lnSpc>
                          <a:spcPct val="115000"/>
                        </a:lnSpc>
                        <a:spcAft>
                          <a:spcPts val="0"/>
                        </a:spcAft>
                      </a:pPr>
                      <a:r>
                        <a:rPr lang="en-US" sz="1000" b="1" dirty="0">
                          <a:solidFill>
                            <a:srgbClr val="333333"/>
                          </a:solidFill>
                          <a:latin typeface="Tahoma"/>
                          <a:ea typeface="Times New Roman"/>
                          <a:cs typeface="Arial"/>
                        </a:rPr>
                        <a:t>Lebanon</a:t>
                      </a:r>
                      <a:endParaRPr lang="en-US" sz="1000" dirty="0">
                        <a:latin typeface="Calibri"/>
                        <a:ea typeface="Times New Roman"/>
                        <a:cs typeface="Arial"/>
                      </a:endParaRPr>
                    </a:p>
                  </a:txBody>
                  <a:tcPr marL="67671" marR="67671"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a:solidFill>
                            <a:srgbClr val="333333"/>
                          </a:solidFill>
                          <a:latin typeface="Tahoma"/>
                          <a:ea typeface="Times New Roman"/>
                          <a:cs typeface="Arial"/>
                        </a:rPr>
                        <a:t>1</a:t>
                      </a:r>
                      <a:endParaRPr lang="en-US" sz="1000" b="1">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a:solidFill>
                            <a:srgbClr val="333333"/>
                          </a:solidFill>
                          <a:latin typeface="Tahoma"/>
                          <a:ea typeface="Times New Roman"/>
                          <a:cs typeface="Arial"/>
                        </a:rPr>
                        <a:t>0</a:t>
                      </a:r>
                      <a:endParaRPr lang="en-US" sz="1000" b="1">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a:solidFill>
                            <a:srgbClr val="333333"/>
                          </a:solidFill>
                          <a:latin typeface="Tahoma"/>
                          <a:ea typeface="Times New Roman"/>
                          <a:cs typeface="Arial"/>
                        </a:rPr>
                        <a:t>22/04/2014</a:t>
                      </a:r>
                      <a:endParaRPr lang="en-US" sz="1000" b="1">
                        <a:latin typeface="Calibri"/>
                        <a:ea typeface="Times New Roman"/>
                        <a:cs typeface="Arial"/>
                      </a:endParaRPr>
                    </a:p>
                  </a:txBody>
                  <a:tcPr marL="67671" marR="67671"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97325">
                <a:tc>
                  <a:txBody>
                    <a:bodyPr/>
                    <a:lstStyle/>
                    <a:p>
                      <a:pPr algn="l" rtl="0">
                        <a:lnSpc>
                          <a:spcPct val="115000"/>
                        </a:lnSpc>
                        <a:spcAft>
                          <a:spcPts val="0"/>
                        </a:spcAft>
                      </a:pPr>
                      <a:r>
                        <a:rPr lang="en-US" sz="1000" b="1" dirty="0">
                          <a:solidFill>
                            <a:srgbClr val="333333"/>
                          </a:solidFill>
                          <a:latin typeface="Tahoma"/>
                          <a:ea typeface="Times New Roman"/>
                          <a:cs typeface="Arial"/>
                        </a:rPr>
                        <a:t>Iran</a:t>
                      </a:r>
                      <a:endParaRPr lang="en-US" sz="1000" dirty="0">
                        <a:latin typeface="Calibri"/>
                        <a:ea typeface="Times New Roman"/>
                        <a:cs typeface="Arial"/>
                      </a:endParaRPr>
                    </a:p>
                  </a:txBody>
                  <a:tcPr marL="67671" marR="67671"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a:solidFill>
                            <a:srgbClr val="333333"/>
                          </a:solidFill>
                          <a:latin typeface="Tahoma"/>
                          <a:ea typeface="Times New Roman"/>
                          <a:cs typeface="Arial"/>
                        </a:rPr>
                        <a:t>5</a:t>
                      </a:r>
                      <a:endParaRPr lang="en-US" sz="1000" b="1">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2</a:t>
                      </a:r>
                      <a:endParaRPr lang="en-US" sz="1000" b="1" dirty="0">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25/06/2014</a:t>
                      </a:r>
                      <a:endParaRPr lang="en-US" sz="1000" b="1" dirty="0">
                        <a:latin typeface="Calibri"/>
                        <a:ea typeface="Times New Roman"/>
                        <a:cs typeface="Arial"/>
                      </a:endParaRPr>
                    </a:p>
                  </a:txBody>
                  <a:tcPr marL="67671" marR="67671"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97325">
                <a:tc>
                  <a:txBody>
                    <a:bodyPr/>
                    <a:lstStyle/>
                    <a:p>
                      <a:pPr algn="l" rtl="0">
                        <a:lnSpc>
                          <a:spcPct val="115000"/>
                        </a:lnSpc>
                        <a:spcAft>
                          <a:spcPts val="0"/>
                        </a:spcAft>
                      </a:pPr>
                      <a:r>
                        <a:rPr lang="en-US" sz="1000" b="1" dirty="0">
                          <a:solidFill>
                            <a:srgbClr val="FFFFFF"/>
                          </a:solidFill>
                          <a:latin typeface="Tahoma"/>
                          <a:ea typeface="Times New Roman"/>
                          <a:cs typeface="Arial"/>
                        </a:rPr>
                        <a:t>Europe</a:t>
                      </a:r>
                      <a:endParaRPr lang="en-US" sz="1000" dirty="0">
                        <a:latin typeface="Calibri"/>
                        <a:ea typeface="Times New Roman"/>
                        <a:cs typeface="Arial"/>
                      </a:endParaRPr>
                    </a:p>
                  </a:txBody>
                  <a:tcPr marL="67671" marR="67671"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6923C"/>
                    </a:solidFill>
                  </a:tcPr>
                </a:tc>
                <a:tc>
                  <a:txBody>
                    <a:bodyPr/>
                    <a:lstStyle/>
                    <a:p>
                      <a:pPr algn="ctr" rtl="0">
                        <a:lnSpc>
                          <a:spcPct val="115000"/>
                        </a:lnSpc>
                        <a:spcAft>
                          <a:spcPts val="0"/>
                        </a:spcAft>
                      </a:pPr>
                      <a:r>
                        <a:rPr lang="en-US" sz="1000" b="1">
                          <a:solidFill>
                            <a:srgbClr val="FFFFFF"/>
                          </a:solidFill>
                          <a:latin typeface="Tahoma"/>
                          <a:ea typeface="Times New Roman"/>
                          <a:cs typeface="Arial"/>
                        </a:rPr>
                        <a:t> </a:t>
                      </a:r>
                      <a:endParaRPr lang="en-US" sz="1000" b="1">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6923C"/>
                    </a:solidFill>
                  </a:tcPr>
                </a:tc>
                <a:tc>
                  <a:txBody>
                    <a:bodyPr/>
                    <a:lstStyle/>
                    <a:p>
                      <a:pPr algn="ctr" rtl="0">
                        <a:lnSpc>
                          <a:spcPct val="115000"/>
                        </a:lnSpc>
                        <a:spcAft>
                          <a:spcPts val="0"/>
                        </a:spcAft>
                      </a:pPr>
                      <a:r>
                        <a:rPr lang="en-US" sz="1000" b="1" dirty="0">
                          <a:solidFill>
                            <a:srgbClr val="FFFFFF"/>
                          </a:solidFill>
                          <a:latin typeface="Tahoma"/>
                          <a:ea typeface="Times New Roman"/>
                          <a:cs typeface="Arial"/>
                        </a:rPr>
                        <a:t> </a:t>
                      </a:r>
                      <a:endParaRPr lang="en-US" sz="1000" b="1" dirty="0">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6923C"/>
                    </a:solidFill>
                  </a:tcPr>
                </a:tc>
                <a:tc>
                  <a:txBody>
                    <a:bodyPr/>
                    <a:lstStyle/>
                    <a:p>
                      <a:pPr algn="ctr" rtl="0">
                        <a:lnSpc>
                          <a:spcPct val="115000"/>
                        </a:lnSpc>
                        <a:spcAft>
                          <a:spcPts val="0"/>
                        </a:spcAft>
                      </a:pPr>
                      <a:r>
                        <a:rPr lang="en-US" sz="1000" b="1" dirty="0">
                          <a:solidFill>
                            <a:srgbClr val="FFFFFF"/>
                          </a:solidFill>
                          <a:latin typeface="Tahoma"/>
                          <a:ea typeface="Times New Roman"/>
                          <a:cs typeface="Arial"/>
                        </a:rPr>
                        <a:t> </a:t>
                      </a:r>
                      <a:endParaRPr lang="en-US" sz="1000" b="1" dirty="0">
                        <a:latin typeface="Calibri"/>
                        <a:ea typeface="Times New Roman"/>
                        <a:cs typeface="Arial"/>
                      </a:endParaRPr>
                    </a:p>
                  </a:txBody>
                  <a:tcPr marL="67671" marR="67671"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6923C"/>
                    </a:solidFill>
                  </a:tcPr>
                </a:tc>
              </a:tr>
              <a:tr h="197325">
                <a:tc>
                  <a:txBody>
                    <a:bodyPr/>
                    <a:lstStyle/>
                    <a:p>
                      <a:pPr algn="l" rtl="0">
                        <a:lnSpc>
                          <a:spcPct val="115000"/>
                        </a:lnSpc>
                        <a:spcAft>
                          <a:spcPts val="0"/>
                        </a:spcAft>
                      </a:pPr>
                      <a:r>
                        <a:rPr lang="en-US" sz="1000" b="1" dirty="0">
                          <a:solidFill>
                            <a:srgbClr val="333333"/>
                          </a:solidFill>
                          <a:latin typeface="Tahoma"/>
                          <a:ea typeface="Times New Roman"/>
                          <a:cs typeface="Arial"/>
                        </a:rPr>
                        <a:t>Turkey</a:t>
                      </a:r>
                      <a:endParaRPr lang="en-US" sz="1000" dirty="0">
                        <a:latin typeface="Calibri"/>
                        <a:ea typeface="Times New Roman"/>
                        <a:cs typeface="Arial"/>
                      </a:endParaRPr>
                    </a:p>
                  </a:txBody>
                  <a:tcPr marL="67671" marR="67671"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a:solidFill>
                            <a:srgbClr val="333333"/>
                          </a:solidFill>
                          <a:latin typeface="Tahoma"/>
                          <a:ea typeface="Times New Roman"/>
                          <a:cs typeface="Arial"/>
                        </a:rPr>
                        <a:t>1</a:t>
                      </a:r>
                      <a:endParaRPr lang="en-US" sz="1000" b="1">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1</a:t>
                      </a:r>
                      <a:endParaRPr lang="en-US" sz="1000" b="1" dirty="0">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25/09/2014</a:t>
                      </a:r>
                      <a:endParaRPr lang="en-US" sz="1000" b="1" dirty="0">
                        <a:latin typeface="Calibri"/>
                        <a:ea typeface="Times New Roman"/>
                        <a:cs typeface="Arial"/>
                      </a:endParaRPr>
                    </a:p>
                  </a:txBody>
                  <a:tcPr marL="67671" marR="67671"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97325">
                <a:tc>
                  <a:txBody>
                    <a:bodyPr/>
                    <a:lstStyle/>
                    <a:p>
                      <a:pPr algn="l" rtl="0">
                        <a:lnSpc>
                          <a:spcPct val="115000"/>
                        </a:lnSpc>
                        <a:spcAft>
                          <a:spcPts val="0"/>
                        </a:spcAft>
                      </a:pPr>
                      <a:r>
                        <a:rPr lang="en-US" sz="1000" b="1" dirty="0">
                          <a:solidFill>
                            <a:srgbClr val="333333"/>
                          </a:solidFill>
                          <a:latin typeface="Tahoma"/>
                          <a:ea typeface="Times New Roman"/>
                          <a:cs typeface="Arial"/>
                        </a:rPr>
                        <a:t>Austria</a:t>
                      </a:r>
                      <a:endParaRPr lang="en-US" sz="1000" dirty="0">
                        <a:latin typeface="Calibri"/>
                        <a:ea typeface="Times New Roman"/>
                        <a:cs typeface="Arial"/>
                      </a:endParaRPr>
                    </a:p>
                  </a:txBody>
                  <a:tcPr marL="67671" marR="67671"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a:solidFill>
                            <a:srgbClr val="333333"/>
                          </a:solidFill>
                          <a:latin typeface="Tahoma"/>
                          <a:ea typeface="Times New Roman"/>
                          <a:cs typeface="Arial"/>
                        </a:rPr>
                        <a:t>1</a:t>
                      </a:r>
                      <a:endParaRPr lang="en-US" sz="1000" b="1">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0</a:t>
                      </a:r>
                      <a:endParaRPr lang="en-US" sz="1000" b="1" dirty="0">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24/09/2014</a:t>
                      </a:r>
                      <a:endParaRPr lang="en-US" sz="1000" b="1" dirty="0">
                        <a:latin typeface="Calibri"/>
                        <a:ea typeface="Times New Roman"/>
                        <a:cs typeface="Arial"/>
                      </a:endParaRPr>
                    </a:p>
                  </a:txBody>
                  <a:tcPr marL="67671" marR="67671"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97325">
                <a:tc>
                  <a:txBody>
                    <a:bodyPr/>
                    <a:lstStyle/>
                    <a:p>
                      <a:pPr algn="l" rtl="0">
                        <a:lnSpc>
                          <a:spcPct val="115000"/>
                        </a:lnSpc>
                        <a:spcAft>
                          <a:spcPts val="0"/>
                        </a:spcAft>
                      </a:pPr>
                      <a:r>
                        <a:rPr lang="en-US" sz="1000" b="1" dirty="0">
                          <a:solidFill>
                            <a:srgbClr val="333333"/>
                          </a:solidFill>
                          <a:latin typeface="Tahoma"/>
                          <a:ea typeface="Times New Roman"/>
                          <a:cs typeface="Arial"/>
                        </a:rPr>
                        <a:t>United Kingdom</a:t>
                      </a:r>
                      <a:endParaRPr lang="en-US" sz="1000" dirty="0">
                        <a:latin typeface="Calibri"/>
                        <a:ea typeface="Times New Roman"/>
                        <a:cs typeface="Arial"/>
                      </a:endParaRPr>
                    </a:p>
                  </a:txBody>
                  <a:tcPr marL="67671" marR="67671"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4</a:t>
                      </a:r>
                      <a:endParaRPr lang="en-US" sz="1000" b="1" dirty="0">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3</a:t>
                      </a:r>
                      <a:endParaRPr lang="en-US" sz="1000" b="1" dirty="0">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06/02/2013</a:t>
                      </a:r>
                      <a:endParaRPr lang="en-US" sz="1000" b="1" dirty="0">
                        <a:latin typeface="Calibri"/>
                        <a:ea typeface="Times New Roman"/>
                        <a:cs typeface="Arial"/>
                      </a:endParaRPr>
                    </a:p>
                  </a:txBody>
                  <a:tcPr marL="67671" marR="67671"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97325">
                <a:tc>
                  <a:txBody>
                    <a:bodyPr/>
                    <a:lstStyle/>
                    <a:p>
                      <a:pPr algn="l" rtl="0">
                        <a:lnSpc>
                          <a:spcPct val="115000"/>
                        </a:lnSpc>
                        <a:spcAft>
                          <a:spcPts val="0"/>
                        </a:spcAft>
                      </a:pPr>
                      <a:r>
                        <a:rPr lang="en-US" sz="1000" b="1" dirty="0">
                          <a:solidFill>
                            <a:srgbClr val="333333"/>
                          </a:solidFill>
                          <a:latin typeface="Tahoma"/>
                          <a:ea typeface="Times New Roman"/>
                          <a:cs typeface="Arial"/>
                        </a:rPr>
                        <a:t>Germany</a:t>
                      </a:r>
                      <a:endParaRPr lang="en-US" sz="1000" dirty="0">
                        <a:latin typeface="Calibri"/>
                        <a:ea typeface="Times New Roman"/>
                        <a:cs typeface="Arial"/>
                      </a:endParaRPr>
                    </a:p>
                  </a:txBody>
                  <a:tcPr marL="67671" marR="67671"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a:solidFill>
                            <a:srgbClr val="333333"/>
                          </a:solidFill>
                          <a:latin typeface="Tahoma"/>
                          <a:ea typeface="Times New Roman"/>
                          <a:cs typeface="Arial"/>
                        </a:rPr>
                        <a:t>2</a:t>
                      </a:r>
                      <a:endParaRPr lang="en-US" sz="1000" b="1">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1</a:t>
                      </a:r>
                      <a:endParaRPr lang="en-US" sz="1000" b="1" dirty="0">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a:solidFill>
                            <a:srgbClr val="333333"/>
                          </a:solidFill>
                          <a:latin typeface="Tahoma"/>
                          <a:ea typeface="Times New Roman"/>
                          <a:cs typeface="Arial"/>
                        </a:rPr>
                        <a:t>08/03/2013</a:t>
                      </a:r>
                      <a:endParaRPr lang="en-US" sz="1000" b="1">
                        <a:latin typeface="Calibri"/>
                        <a:ea typeface="Times New Roman"/>
                        <a:cs typeface="Arial"/>
                      </a:endParaRPr>
                    </a:p>
                  </a:txBody>
                  <a:tcPr marL="67671" marR="67671"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97325">
                <a:tc>
                  <a:txBody>
                    <a:bodyPr/>
                    <a:lstStyle/>
                    <a:p>
                      <a:pPr algn="l" rtl="0">
                        <a:lnSpc>
                          <a:spcPct val="115000"/>
                        </a:lnSpc>
                        <a:spcAft>
                          <a:spcPts val="0"/>
                        </a:spcAft>
                      </a:pPr>
                      <a:r>
                        <a:rPr lang="en-US" sz="1000" b="1" dirty="0">
                          <a:solidFill>
                            <a:srgbClr val="333333"/>
                          </a:solidFill>
                          <a:latin typeface="Tahoma"/>
                          <a:ea typeface="Times New Roman"/>
                          <a:cs typeface="Arial"/>
                        </a:rPr>
                        <a:t>France</a:t>
                      </a:r>
                      <a:endParaRPr lang="en-US" sz="1000" dirty="0">
                        <a:latin typeface="Calibri"/>
                        <a:ea typeface="Times New Roman"/>
                        <a:cs typeface="Arial"/>
                      </a:endParaRPr>
                    </a:p>
                  </a:txBody>
                  <a:tcPr marL="67671" marR="67671"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a:solidFill>
                            <a:srgbClr val="333333"/>
                          </a:solidFill>
                          <a:latin typeface="Tahoma"/>
                          <a:ea typeface="Times New Roman"/>
                          <a:cs typeface="Arial"/>
                        </a:rPr>
                        <a:t>2</a:t>
                      </a:r>
                      <a:endParaRPr lang="en-US" sz="1000" b="1">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1</a:t>
                      </a:r>
                      <a:endParaRPr lang="en-US" sz="1000" b="1" dirty="0">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08/05/2013</a:t>
                      </a:r>
                      <a:endParaRPr lang="en-US" sz="1000" b="1" dirty="0">
                        <a:latin typeface="Calibri"/>
                        <a:ea typeface="Times New Roman"/>
                        <a:cs typeface="Arial"/>
                      </a:endParaRPr>
                    </a:p>
                  </a:txBody>
                  <a:tcPr marL="67671" marR="67671"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97325">
                <a:tc>
                  <a:txBody>
                    <a:bodyPr/>
                    <a:lstStyle/>
                    <a:p>
                      <a:pPr algn="l" rtl="0">
                        <a:lnSpc>
                          <a:spcPct val="115000"/>
                        </a:lnSpc>
                        <a:spcAft>
                          <a:spcPts val="0"/>
                        </a:spcAft>
                      </a:pPr>
                      <a:r>
                        <a:rPr lang="en-US" sz="1000" b="1" dirty="0">
                          <a:solidFill>
                            <a:srgbClr val="333333"/>
                          </a:solidFill>
                          <a:latin typeface="Tahoma"/>
                          <a:ea typeface="Times New Roman"/>
                          <a:cs typeface="Arial"/>
                        </a:rPr>
                        <a:t>Italy</a:t>
                      </a:r>
                      <a:endParaRPr lang="en-US" sz="1000" dirty="0">
                        <a:latin typeface="Calibri"/>
                        <a:ea typeface="Times New Roman"/>
                        <a:cs typeface="Arial"/>
                      </a:endParaRPr>
                    </a:p>
                  </a:txBody>
                  <a:tcPr marL="67671" marR="67671"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a:solidFill>
                            <a:srgbClr val="333333"/>
                          </a:solidFill>
                          <a:latin typeface="Tahoma"/>
                          <a:ea typeface="Times New Roman"/>
                          <a:cs typeface="Arial"/>
                        </a:rPr>
                        <a:t>1</a:t>
                      </a:r>
                      <a:endParaRPr lang="en-US" sz="1000" b="1">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0</a:t>
                      </a:r>
                      <a:endParaRPr lang="en-US" sz="1000" b="1" dirty="0">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27/05/2013</a:t>
                      </a:r>
                      <a:endParaRPr lang="en-US" sz="1000" b="1" dirty="0">
                        <a:latin typeface="Calibri"/>
                        <a:ea typeface="Times New Roman"/>
                        <a:cs typeface="Arial"/>
                      </a:endParaRPr>
                    </a:p>
                  </a:txBody>
                  <a:tcPr marL="67671" marR="67671"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97325">
                <a:tc>
                  <a:txBody>
                    <a:bodyPr/>
                    <a:lstStyle/>
                    <a:p>
                      <a:pPr algn="l" rtl="0">
                        <a:lnSpc>
                          <a:spcPct val="115000"/>
                        </a:lnSpc>
                        <a:spcAft>
                          <a:spcPts val="0"/>
                        </a:spcAft>
                      </a:pPr>
                      <a:r>
                        <a:rPr lang="en-US" sz="1000" b="1" dirty="0">
                          <a:solidFill>
                            <a:srgbClr val="333333"/>
                          </a:solidFill>
                          <a:latin typeface="Tahoma"/>
                          <a:ea typeface="Times New Roman"/>
                          <a:cs typeface="Arial"/>
                        </a:rPr>
                        <a:t>Greece</a:t>
                      </a:r>
                      <a:endParaRPr lang="en-US" sz="1000" dirty="0">
                        <a:latin typeface="Calibri"/>
                        <a:ea typeface="Times New Roman"/>
                        <a:cs typeface="Arial"/>
                      </a:endParaRPr>
                    </a:p>
                  </a:txBody>
                  <a:tcPr marL="67671" marR="67671"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a:solidFill>
                            <a:srgbClr val="333333"/>
                          </a:solidFill>
                          <a:latin typeface="Tahoma"/>
                          <a:ea typeface="Times New Roman"/>
                          <a:cs typeface="Arial"/>
                        </a:rPr>
                        <a:t>1</a:t>
                      </a:r>
                      <a:endParaRPr lang="en-US" sz="1000" b="1">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1</a:t>
                      </a:r>
                      <a:endParaRPr lang="en-US" sz="1000" b="1" dirty="0">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08/04/2014</a:t>
                      </a:r>
                      <a:endParaRPr lang="en-US" sz="1000" b="1" dirty="0">
                        <a:latin typeface="Calibri"/>
                        <a:ea typeface="Times New Roman"/>
                        <a:cs typeface="Arial"/>
                      </a:endParaRPr>
                    </a:p>
                  </a:txBody>
                  <a:tcPr marL="67671" marR="67671"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97325">
                <a:tc>
                  <a:txBody>
                    <a:bodyPr/>
                    <a:lstStyle/>
                    <a:p>
                      <a:pPr algn="l" rtl="0">
                        <a:lnSpc>
                          <a:spcPct val="115000"/>
                        </a:lnSpc>
                        <a:spcAft>
                          <a:spcPts val="0"/>
                        </a:spcAft>
                      </a:pPr>
                      <a:r>
                        <a:rPr lang="en-US" sz="1000" b="1" dirty="0">
                          <a:solidFill>
                            <a:srgbClr val="333333"/>
                          </a:solidFill>
                          <a:latin typeface="Tahoma"/>
                          <a:ea typeface="Times New Roman"/>
                          <a:cs typeface="Arial"/>
                        </a:rPr>
                        <a:t>The Netherlands</a:t>
                      </a:r>
                      <a:endParaRPr lang="en-US" sz="1000" dirty="0">
                        <a:latin typeface="Calibri"/>
                        <a:ea typeface="Times New Roman"/>
                        <a:cs typeface="Arial"/>
                      </a:endParaRPr>
                    </a:p>
                  </a:txBody>
                  <a:tcPr marL="67671" marR="67671"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a:solidFill>
                            <a:srgbClr val="333333"/>
                          </a:solidFill>
                          <a:latin typeface="Tahoma"/>
                          <a:ea typeface="Times New Roman"/>
                          <a:cs typeface="Arial"/>
                        </a:rPr>
                        <a:t>2</a:t>
                      </a:r>
                      <a:endParaRPr lang="en-US" sz="1000" b="1">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0</a:t>
                      </a:r>
                      <a:endParaRPr lang="en-US" sz="1000" b="1" dirty="0">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05/05/2014</a:t>
                      </a:r>
                      <a:endParaRPr lang="en-US" sz="1000" b="1" dirty="0">
                        <a:latin typeface="Calibri"/>
                        <a:ea typeface="Times New Roman"/>
                        <a:cs typeface="Arial"/>
                      </a:endParaRPr>
                    </a:p>
                  </a:txBody>
                  <a:tcPr marL="67671" marR="67671"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97325">
                <a:tc>
                  <a:txBody>
                    <a:bodyPr/>
                    <a:lstStyle/>
                    <a:p>
                      <a:pPr algn="l" rtl="0">
                        <a:lnSpc>
                          <a:spcPct val="115000"/>
                        </a:lnSpc>
                        <a:spcAft>
                          <a:spcPts val="0"/>
                        </a:spcAft>
                      </a:pPr>
                      <a:r>
                        <a:rPr lang="en-US" sz="1000" b="1" dirty="0">
                          <a:solidFill>
                            <a:srgbClr val="FFFFFF"/>
                          </a:solidFill>
                          <a:latin typeface="Tahoma"/>
                          <a:ea typeface="Times New Roman"/>
                          <a:cs typeface="Arial"/>
                        </a:rPr>
                        <a:t>Rest of the world</a:t>
                      </a:r>
                      <a:endParaRPr lang="en-US" sz="1000" dirty="0">
                        <a:latin typeface="Calibri"/>
                        <a:ea typeface="Times New Roman"/>
                        <a:cs typeface="Arial"/>
                      </a:endParaRPr>
                    </a:p>
                  </a:txBody>
                  <a:tcPr marL="67671" marR="67671"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6923C"/>
                    </a:solidFill>
                  </a:tcPr>
                </a:tc>
                <a:tc>
                  <a:txBody>
                    <a:bodyPr/>
                    <a:lstStyle/>
                    <a:p>
                      <a:pPr algn="ctr" rtl="0">
                        <a:lnSpc>
                          <a:spcPct val="115000"/>
                        </a:lnSpc>
                        <a:spcAft>
                          <a:spcPts val="0"/>
                        </a:spcAft>
                      </a:pPr>
                      <a:r>
                        <a:rPr lang="en-US" sz="1000" b="1">
                          <a:solidFill>
                            <a:srgbClr val="FFFFFF"/>
                          </a:solidFill>
                          <a:latin typeface="Tahoma"/>
                          <a:ea typeface="Times New Roman"/>
                          <a:cs typeface="Arial"/>
                        </a:rPr>
                        <a:t> </a:t>
                      </a:r>
                      <a:endParaRPr lang="en-US" sz="1000" b="1">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6923C"/>
                    </a:solidFill>
                  </a:tcPr>
                </a:tc>
                <a:tc>
                  <a:txBody>
                    <a:bodyPr/>
                    <a:lstStyle/>
                    <a:p>
                      <a:pPr algn="ctr" rtl="0">
                        <a:lnSpc>
                          <a:spcPct val="115000"/>
                        </a:lnSpc>
                        <a:spcAft>
                          <a:spcPts val="0"/>
                        </a:spcAft>
                      </a:pPr>
                      <a:r>
                        <a:rPr lang="en-US" sz="1000" b="1" dirty="0">
                          <a:solidFill>
                            <a:srgbClr val="FFFFFF"/>
                          </a:solidFill>
                          <a:latin typeface="Tahoma"/>
                          <a:ea typeface="Times New Roman"/>
                          <a:cs typeface="Arial"/>
                        </a:rPr>
                        <a:t> </a:t>
                      </a:r>
                      <a:endParaRPr lang="en-US" sz="1000" b="1" dirty="0">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6923C"/>
                    </a:solidFill>
                  </a:tcPr>
                </a:tc>
                <a:tc>
                  <a:txBody>
                    <a:bodyPr/>
                    <a:lstStyle/>
                    <a:p>
                      <a:pPr algn="ctr" rtl="0">
                        <a:lnSpc>
                          <a:spcPct val="115000"/>
                        </a:lnSpc>
                        <a:spcAft>
                          <a:spcPts val="0"/>
                        </a:spcAft>
                      </a:pPr>
                      <a:r>
                        <a:rPr lang="en-US" sz="1000" b="1" dirty="0">
                          <a:solidFill>
                            <a:srgbClr val="FFFFFF"/>
                          </a:solidFill>
                          <a:latin typeface="Tahoma"/>
                          <a:ea typeface="Times New Roman"/>
                          <a:cs typeface="Arial"/>
                        </a:rPr>
                        <a:t> </a:t>
                      </a:r>
                      <a:endParaRPr lang="en-US" sz="1000" b="1" dirty="0">
                        <a:latin typeface="Calibri"/>
                        <a:ea typeface="Times New Roman"/>
                        <a:cs typeface="Arial"/>
                      </a:endParaRPr>
                    </a:p>
                  </a:txBody>
                  <a:tcPr marL="67671" marR="67671"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6923C"/>
                    </a:solidFill>
                  </a:tcPr>
                </a:tc>
              </a:tr>
              <a:tr h="197325">
                <a:tc>
                  <a:txBody>
                    <a:bodyPr/>
                    <a:lstStyle/>
                    <a:p>
                      <a:pPr algn="l" rtl="0">
                        <a:lnSpc>
                          <a:spcPct val="115000"/>
                        </a:lnSpc>
                        <a:spcAft>
                          <a:spcPts val="0"/>
                        </a:spcAft>
                      </a:pPr>
                      <a:r>
                        <a:rPr lang="en-US" sz="1000" b="1" dirty="0">
                          <a:solidFill>
                            <a:srgbClr val="333333"/>
                          </a:solidFill>
                          <a:latin typeface="Tahoma"/>
                          <a:ea typeface="Times New Roman"/>
                          <a:cs typeface="Arial"/>
                        </a:rPr>
                        <a:t>Tunisia</a:t>
                      </a:r>
                      <a:endParaRPr lang="en-US" sz="1000" dirty="0">
                        <a:latin typeface="Calibri"/>
                        <a:ea typeface="Times New Roman"/>
                        <a:cs typeface="Arial"/>
                      </a:endParaRPr>
                    </a:p>
                  </a:txBody>
                  <a:tcPr marL="67671" marR="67671"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a:solidFill>
                            <a:srgbClr val="333333"/>
                          </a:solidFill>
                          <a:latin typeface="Tahoma"/>
                          <a:ea typeface="Times New Roman"/>
                          <a:cs typeface="Arial"/>
                        </a:rPr>
                        <a:t>3</a:t>
                      </a:r>
                      <a:endParaRPr lang="en-US" sz="1000" b="1">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1</a:t>
                      </a:r>
                      <a:endParaRPr lang="en-US" sz="1000" b="1" dirty="0">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16/05/2013</a:t>
                      </a:r>
                      <a:endParaRPr lang="en-US" sz="1000" b="1" dirty="0">
                        <a:latin typeface="Calibri"/>
                        <a:ea typeface="Times New Roman"/>
                        <a:cs typeface="Arial"/>
                      </a:endParaRPr>
                    </a:p>
                  </a:txBody>
                  <a:tcPr marL="67671" marR="67671"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97325">
                <a:tc>
                  <a:txBody>
                    <a:bodyPr/>
                    <a:lstStyle/>
                    <a:p>
                      <a:pPr algn="l" rtl="0">
                        <a:lnSpc>
                          <a:spcPct val="115000"/>
                        </a:lnSpc>
                        <a:spcAft>
                          <a:spcPts val="0"/>
                        </a:spcAft>
                      </a:pPr>
                      <a:r>
                        <a:rPr lang="en-US" sz="1000" b="1" dirty="0">
                          <a:solidFill>
                            <a:srgbClr val="333333"/>
                          </a:solidFill>
                          <a:latin typeface="Tahoma"/>
                          <a:ea typeface="Times New Roman"/>
                          <a:cs typeface="Arial"/>
                        </a:rPr>
                        <a:t>Algeria</a:t>
                      </a:r>
                      <a:endParaRPr lang="en-US" sz="1000" dirty="0">
                        <a:latin typeface="Calibri"/>
                        <a:ea typeface="Times New Roman"/>
                        <a:cs typeface="Arial"/>
                      </a:endParaRPr>
                    </a:p>
                  </a:txBody>
                  <a:tcPr marL="67671" marR="67671"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a:solidFill>
                            <a:srgbClr val="333333"/>
                          </a:solidFill>
                          <a:latin typeface="Tahoma"/>
                          <a:ea typeface="Times New Roman"/>
                          <a:cs typeface="Arial"/>
                        </a:rPr>
                        <a:t>2</a:t>
                      </a:r>
                      <a:endParaRPr lang="en-US" sz="1000" b="1">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1</a:t>
                      </a:r>
                      <a:endParaRPr lang="en-US" sz="1000" b="1" dirty="0">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23/05/2014</a:t>
                      </a:r>
                      <a:endParaRPr lang="en-US" sz="1000" b="1" dirty="0">
                        <a:latin typeface="Calibri"/>
                        <a:ea typeface="Times New Roman"/>
                        <a:cs typeface="Arial"/>
                      </a:endParaRPr>
                    </a:p>
                  </a:txBody>
                  <a:tcPr marL="67671" marR="67671"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97325">
                <a:tc>
                  <a:txBody>
                    <a:bodyPr/>
                    <a:lstStyle/>
                    <a:p>
                      <a:pPr algn="l" rtl="0">
                        <a:lnSpc>
                          <a:spcPct val="115000"/>
                        </a:lnSpc>
                        <a:spcAft>
                          <a:spcPts val="0"/>
                        </a:spcAft>
                      </a:pPr>
                      <a:r>
                        <a:rPr lang="en-US" sz="1000" b="1" dirty="0">
                          <a:solidFill>
                            <a:srgbClr val="333333"/>
                          </a:solidFill>
                          <a:latin typeface="Tahoma"/>
                          <a:ea typeface="Times New Roman"/>
                          <a:cs typeface="Arial"/>
                        </a:rPr>
                        <a:t>Malaysia</a:t>
                      </a:r>
                      <a:endParaRPr lang="en-US" sz="1000" dirty="0">
                        <a:latin typeface="Calibri"/>
                        <a:ea typeface="Times New Roman"/>
                        <a:cs typeface="Arial"/>
                      </a:endParaRPr>
                    </a:p>
                  </a:txBody>
                  <a:tcPr marL="67671" marR="67671"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a:solidFill>
                            <a:srgbClr val="333333"/>
                          </a:solidFill>
                          <a:latin typeface="Tahoma"/>
                          <a:ea typeface="Times New Roman"/>
                          <a:cs typeface="Arial"/>
                        </a:rPr>
                        <a:t>1</a:t>
                      </a:r>
                      <a:endParaRPr lang="en-US" sz="1000" b="1">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1</a:t>
                      </a:r>
                      <a:endParaRPr lang="en-US" sz="1000" b="1" dirty="0">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09/04/2014</a:t>
                      </a:r>
                      <a:endParaRPr lang="en-US" sz="1000" b="1" dirty="0">
                        <a:latin typeface="Calibri"/>
                        <a:ea typeface="Times New Roman"/>
                        <a:cs typeface="Arial"/>
                      </a:endParaRPr>
                    </a:p>
                  </a:txBody>
                  <a:tcPr marL="67671" marR="67671"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97325">
                <a:tc>
                  <a:txBody>
                    <a:bodyPr/>
                    <a:lstStyle/>
                    <a:p>
                      <a:pPr algn="l" rtl="0">
                        <a:lnSpc>
                          <a:spcPct val="115000"/>
                        </a:lnSpc>
                        <a:spcAft>
                          <a:spcPts val="0"/>
                        </a:spcAft>
                      </a:pPr>
                      <a:r>
                        <a:rPr lang="en-US" sz="1000" b="1" dirty="0">
                          <a:solidFill>
                            <a:srgbClr val="333333"/>
                          </a:solidFill>
                          <a:latin typeface="Tahoma"/>
                          <a:ea typeface="Times New Roman"/>
                          <a:cs typeface="Arial"/>
                        </a:rPr>
                        <a:t>The Philippines</a:t>
                      </a:r>
                      <a:endParaRPr lang="en-US" sz="1000" dirty="0">
                        <a:latin typeface="Calibri"/>
                        <a:ea typeface="Times New Roman"/>
                        <a:cs typeface="Arial"/>
                      </a:endParaRPr>
                    </a:p>
                  </a:txBody>
                  <a:tcPr marL="67671" marR="67671"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a:solidFill>
                            <a:srgbClr val="333333"/>
                          </a:solidFill>
                          <a:latin typeface="Tahoma"/>
                          <a:ea typeface="Times New Roman"/>
                          <a:cs typeface="Arial"/>
                        </a:rPr>
                        <a:t>1</a:t>
                      </a:r>
                      <a:endParaRPr lang="en-US" sz="1000" b="1">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0</a:t>
                      </a:r>
                      <a:endParaRPr lang="en-US" sz="1000" b="1" dirty="0">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04/04/2014</a:t>
                      </a:r>
                      <a:endParaRPr lang="en-US" sz="1000" b="1" dirty="0">
                        <a:latin typeface="Calibri"/>
                        <a:ea typeface="Times New Roman"/>
                        <a:cs typeface="Arial"/>
                      </a:endParaRPr>
                    </a:p>
                  </a:txBody>
                  <a:tcPr marL="67671" marR="67671"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97325">
                <a:tc>
                  <a:txBody>
                    <a:bodyPr/>
                    <a:lstStyle/>
                    <a:p>
                      <a:pPr algn="l" rtl="0">
                        <a:lnSpc>
                          <a:spcPct val="115000"/>
                        </a:lnSpc>
                        <a:spcAft>
                          <a:spcPts val="0"/>
                        </a:spcAft>
                      </a:pPr>
                      <a:r>
                        <a:rPr lang="en-US" sz="1000" b="1" dirty="0">
                          <a:solidFill>
                            <a:srgbClr val="333333"/>
                          </a:solidFill>
                          <a:latin typeface="Tahoma"/>
                          <a:ea typeface="Times New Roman"/>
                          <a:cs typeface="Arial"/>
                        </a:rPr>
                        <a:t>United States of America</a:t>
                      </a:r>
                      <a:endParaRPr lang="en-US" sz="1000" dirty="0">
                        <a:latin typeface="Calibri"/>
                        <a:ea typeface="Times New Roman"/>
                        <a:cs typeface="Arial"/>
                      </a:endParaRPr>
                    </a:p>
                  </a:txBody>
                  <a:tcPr marL="67671" marR="67671"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a:solidFill>
                            <a:srgbClr val="333333"/>
                          </a:solidFill>
                          <a:latin typeface="Tahoma"/>
                          <a:ea typeface="Times New Roman"/>
                          <a:cs typeface="Arial"/>
                        </a:rPr>
                        <a:t>2</a:t>
                      </a:r>
                      <a:endParaRPr lang="en-US" sz="1000" b="1">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0</a:t>
                      </a:r>
                      <a:endParaRPr lang="en-US" sz="1000" b="1" dirty="0">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a:lnSpc>
                          <a:spcPct val="115000"/>
                        </a:lnSpc>
                        <a:spcAft>
                          <a:spcPts val="0"/>
                        </a:spcAft>
                      </a:pPr>
                      <a:r>
                        <a:rPr lang="en-US" sz="1000" b="1" dirty="0">
                          <a:solidFill>
                            <a:srgbClr val="333333"/>
                          </a:solidFill>
                          <a:latin typeface="Tahoma"/>
                          <a:ea typeface="Times New Roman"/>
                          <a:cs typeface="Arial"/>
                        </a:rPr>
                        <a:t>01/05/2014</a:t>
                      </a:r>
                      <a:endParaRPr lang="en-US" sz="1000" b="1" dirty="0">
                        <a:latin typeface="Calibri"/>
                        <a:ea typeface="Times New Roman"/>
                        <a:cs typeface="Arial"/>
                      </a:endParaRPr>
                    </a:p>
                  </a:txBody>
                  <a:tcPr marL="67671" marR="67671"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71321">
                <a:tc>
                  <a:txBody>
                    <a:bodyPr/>
                    <a:lstStyle/>
                    <a:p>
                      <a:pPr algn="l" rtl="0">
                        <a:lnSpc>
                          <a:spcPct val="115000"/>
                        </a:lnSpc>
                        <a:spcAft>
                          <a:spcPts val="0"/>
                        </a:spcAft>
                      </a:pPr>
                      <a:r>
                        <a:rPr lang="en-US" sz="1000" b="1" dirty="0">
                          <a:solidFill>
                            <a:srgbClr val="333333"/>
                          </a:solidFill>
                          <a:latin typeface="Tahoma"/>
                          <a:ea typeface="Times New Roman"/>
                          <a:cs typeface="Arial"/>
                        </a:rPr>
                        <a:t>Total</a:t>
                      </a:r>
                      <a:endParaRPr lang="en-US" sz="1000" dirty="0">
                        <a:latin typeface="Calibri"/>
                        <a:ea typeface="Times New Roman"/>
                        <a:cs typeface="Arial"/>
                      </a:endParaRPr>
                    </a:p>
                  </a:txBody>
                  <a:tcPr marL="67671" marR="67671"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2D69B"/>
                    </a:solidFill>
                  </a:tcPr>
                </a:tc>
                <a:tc>
                  <a:txBody>
                    <a:bodyPr/>
                    <a:lstStyle/>
                    <a:p>
                      <a:pPr algn="ctr" rtl="0">
                        <a:lnSpc>
                          <a:spcPct val="115000"/>
                        </a:lnSpc>
                        <a:spcAft>
                          <a:spcPts val="0"/>
                        </a:spcAft>
                      </a:pPr>
                      <a:r>
                        <a:rPr lang="en-US" sz="1000" b="1">
                          <a:solidFill>
                            <a:srgbClr val="333333"/>
                          </a:solidFill>
                          <a:latin typeface="Tahoma"/>
                          <a:ea typeface="Times New Roman"/>
                          <a:cs typeface="Arial"/>
                        </a:rPr>
                        <a:t>940</a:t>
                      </a:r>
                      <a:endParaRPr lang="en-US" sz="1000" b="1">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2D69B"/>
                    </a:solidFill>
                  </a:tcPr>
                </a:tc>
                <a:tc>
                  <a:txBody>
                    <a:bodyPr/>
                    <a:lstStyle/>
                    <a:p>
                      <a:pPr algn="ctr" rtl="0">
                        <a:lnSpc>
                          <a:spcPct val="115000"/>
                        </a:lnSpc>
                        <a:spcAft>
                          <a:spcPts val="0"/>
                        </a:spcAft>
                      </a:pPr>
                      <a:r>
                        <a:rPr lang="en-US" sz="1000" b="1" dirty="0" smtClean="0">
                          <a:solidFill>
                            <a:srgbClr val="333333"/>
                          </a:solidFill>
                          <a:latin typeface="Tahoma"/>
                          <a:ea typeface="Times New Roman"/>
                          <a:cs typeface="Arial"/>
                        </a:rPr>
                        <a:t>376  (40%)</a:t>
                      </a:r>
                      <a:endParaRPr lang="en-US" sz="1000" b="1" dirty="0">
                        <a:latin typeface="Calibri"/>
                        <a:ea typeface="Times New Roman"/>
                        <a:cs typeface="Arial"/>
                      </a:endParaRPr>
                    </a:p>
                  </a:txBody>
                  <a:tcPr marL="67671" marR="67671"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2D69B"/>
                    </a:solidFill>
                  </a:tcPr>
                </a:tc>
                <a:tc>
                  <a:txBody>
                    <a:bodyPr/>
                    <a:lstStyle/>
                    <a:p>
                      <a:pPr>
                        <a:lnSpc>
                          <a:spcPct val="115000"/>
                        </a:lnSpc>
                      </a:pPr>
                      <a:endParaRPr lang="en-US" sz="1100" dirty="0">
                        <a:latin typeface="Calibri"/>
                      </a:endParaRPr>
                    </a:p>
                  </a:txBody>
                  <a:tcPr marL="67671" marR="67671" marT="0"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2D69B"/>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r>
              <a:rPr lang="en-US" sz="3600" b="1" smtClean="0"/>
              <a:t>Countries reporting MERS-CoV infection as of 5 February 2015 </a:t>
            </a:r>
            <a:endParaRPr lang="fa-IR" sz="3600"/>
          </a:p>
        </p:txBody>
      </p:sp>
      <p:pic>
        <p:nvPicPr>
          <p:cNvPr id="2050" name="Picture 2"/>
          <p:cNvPicPr>
            <a:picLocks noGrp="1" noChangeAspect="1" noChangeArrowheads="1"/>
          </p:cNvPicPr>
          <p:nvPr>
            <p:ph idx="1"/>
          </p:nvPr>
        </p:nvPicPr>
        <p:blipFill>
          <a:blip r:embed="rId3"/>
          <a:srcRect/>
          <a:stretch>
            <a:fillRect/>
          </a:stretch>
        </p:blipFill>
        <p:spPr bwMode="auto">
          <a:xfrm>
            <a:off x="0" y="-1066800"/>
            <a:ext cx="9144000" cy="792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400" b="1" dirty="0" smtClean="0"/>
              <a:t>Distribution confirmed cases of MERS-</a:t>
            </a:r>
            <a:r>
              <a:rPr lang="en-US" sz="2400" b="1" dirty="0" err="1" smtClean="0"/>
              <a:t>CoV</a:t>
            </a:r>
            <a:r>
              <a:rPr lang="en-US" sz="2400" b="1" dirty="0" smtClean="0"/>
              <a:t> by age and gender, February 2012 – October 2014 (n=716)</a:t>
            </a:r>
            <a:endParaRPr lang="fa-IR" sz="2400" dirty="0"/>
          </a:p>
        </p:txBody>
      </p:sp>
      <p:pic>
        <p:nvPicPr>
          <p:cNvPr id="4" name="Content Placeholder 3" descr="http://ecdc.europa.eu/en/press/news/PublishingImages/MERS-CoV-distribution-by-age-gender-October-2014.png"/>
          <p:cNvPicPr>
            <a:picLocks noGrp="1"/>
          </p:cNvPicPr>
          <p:nvPr>
            <p:ph idx="1"/>
          </p:nvPr>
        </p:nvPicPr>
        <p:blipFill>
          <a:blip r:embed="rId2"/>
          <a:srcRect/>
          <a:stretch>
            <a:fillRect/>
          </a:stretch>
        </p:blipFill>
        <p:spPr bwMode="auto">
          <a:xfrm>
            <a:off x="76200" y="1143001"/>
            <a:ext cx="89916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Distribution of confirmed MERS-</a:t>
            </a:r>
            <a:r>
              <a:rPr lang="en-US" sz="2400" b="1" dirty="0" err="1" smtClean="0"/>
              <a:t>CoV</a:t>
            </a:r>
            <a:r>
              <a:rPr lang="en-US" sz="2400" b="1" dirty="0" smtClean="0"/>
              <a:t> cases by age and gender, Saudi Arabia, August to October 2014</a:t>
            </a:r>
            <a:endParaRPr lang="fa-IR" sz="2400" dirty="0"/>
          </a:p>
        </p:txBody>
      </p:sp>
      <p:pic>
        <p:nvPicPr>
          <p:cNvPr id="4" name="Content Placeholder 3" descr="http://ecdc.europa.eu/en/press/news/PublishingImages/MERS-CoV-distribution-by-age-gender-Saudi-Arabia-October-2014.png"/>
          <p:cNvPicPr>
            <a:picLocks noGrp="1"/>
          </p:cNvPicPr>
          <p:nvPr>
            <p:ph idx="1"/>
          </p:nvPr>
        </p:nvPicPr>
        <p:blipFill>
          <a:blip r:embed="rId2"/>
          <a:srcRect/>
          <a:stretch>
            <a:fillRect/>
          </a:stretch>
        </p:blipFill>
        <p:spPr bwMode="auto">
          <a:xfrm>
            <a:off x="685800" y="1828800"/>
            <a:ext cx="76962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TotalTime>
  <Words>722</Words>
  <Application>Microsoft Office PowerPoint</Application>
  <PresentationFormat>On-screen Show (4:3)</PresentationFormat>
  <Paragraphs>152</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بيماري هاي تنفسي حاد نوپدید و بازپدید؛  كوروناويروس MERS</vt:lpstr>
      <vt:lpstr>In human</vt:lpstr>
      <vt:lpstr>نگاه اجمالي به ويروس MERS</vt:lpstr>
      <vt:lpstr>وضعیت فعلی کوروناویروس جدید  درجهان</vt:lpstr>
      <vt:lpstr>Number of cases of Middle East respiratory syndrome coronavirus infection reported by the World Health Organization,* by month of illness onset — worldwide, 2012–2015 </vt:lpstr>
      <vt:lpstr>Distribution of confirmed cases and deaths, by reporting country as of 4 November 2014</vt:lpstr>
      <vt:lpstr>Countries reporting MERS-CoV infection as of 5 February 2015 </vt:lpstr>
      <vt:lpstr>Distribution confirmed cases of MERS-CoV by age and gender, February 2012 – October 2014 (n=716)</vt:lpstr>
      <vt:lpstr>Distribution of confirmed MERS-CoV cases by age and gender, Saudi Arabia, August to October 2014</vt:lpstr>
      <vt:lpstr>وضعيت فعلي جهان</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Mehdi Mohammadzadeh</dc:creator>
  <cp:lastModifiedBy>hall1</cp:lastModifiedBy>
  <cp:revision>277</cp:revision>
  <dcterms:created xsi:type="dcterms:W3CDTF">2006-08-16T00:00:00Z</dcterms:created>
  <dcterms:modified xsi:type="dcterms:W3CDTF">2015-04-13T04:33:00Z</dcterms:modified>
</cp:coreProperties>
</file>